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312" r:id="rId4"/>
    <p:sldId id="320" r:id="rId5"/>
    <p:sldId id="313" r:id="rId6"/>
    <p:sldId id="316" r:id="rId7"/>
    <p:sldId id="315" r:id="rId8"/>
    <p:sldId id="276" r:id="rId9"/>
    <p:sldId id="314" r:id="rId10"/>
    <p:sldId id="317" r:id="rId11"/>
    <p:sldId id="318" r:id="rId12"/>
    <p:sldId id="321" r:id="rId13"/>
    <p:sldId id="319" r:id="rId14"/>
  </p:sldIdLst>
  <p:sldSz cx="9144000" cy="6858000" type="screen4x3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ny Lievers" initials="TL" lastIdx="3" clrIdx="0">
    <p:extLst>
      <p:ext uri="{19B8F6BF-5375-455C-9EA6-DF929625EA0E}">
        <p15:presenceInfo xmlns:p15="http://schemas.microsoft.com/office/powerpoint/2012/main" userId="17767011_tp_dropbox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23" autoAdjust="0"/>
    <p:restoredTop sz="77206" autoAdjust="0"/>
  </p:normalViewPr>
  <p:slideViewPr>
    <p:cSldViewPr snapToGrid="0">
      <p:cViewPr varScale="1">
        <p:scale>
          <a:sx n="68" d="100"/>
          <a:sy n="68" d="100"/>
        </p:scale>
        <p:origin x="110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11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E80A5F7-2984-4716-8548-AB5A5E0EEA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5E73CA-F9A6-45F9-BB91-33AA76D75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F4806CC-6680-48B4-8985-3646CA1C02C4}" type="datetimeFigureOut">
              <a:rPr lang="nl-NL" smtClean="0"/>
              <a:t>13-4-2019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149454-9904-459F-B3C2-E8FE76D562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509B91-C611-4B1A-9755-08FE92AC7B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0CE49D2F-7FE6-4B13-A984-A717D6374F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586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16T14:12:59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10597,'18'30'1953,"4"-17"-321,-1-11-2016,-3 3-1905,-10 1-1681,-1 5-3553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16T14:13:01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1 9572,'-13'35'2097,"0"-20"-128,-7-11-784,9-6-1585,-6 0-305,0 0-111,-1 6-97,7 0-543,3 7-497,10 2-1120,-2-2-2418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1D462968-1A19-4C20-B9E1-6589ED13BB54}" type="datetimeFigureOut">
              <a:rPr lang="nl-NL" smtClean="0"/>
              <a:t>13-4-2019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96639425-3422-4343-A774-F10FF4743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68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38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448E1CA-626D-4E4A-B880-461F8D86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3066-C20A-4793-82EA-AAECF506EF93}" type="datetime1">
              <a:rPr lang="en-US" smtClean="0"/>
              <a:t>4/13/2019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05F14A3-1987-4B31-9F35-F50C2D22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68A39327-F56A-4E6D-AE43-00163EDB5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3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8FF91-85BE-493C-8DFB-ED686A5F8212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2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8EE6-AF0A-4A76-9164-D5CDBBD97D01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7253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D707-F2C5-4CE8-BA4F-94075EDA7241}" type="datetime1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44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A3B-6ADC-4CEC-B035-F40B10DE45B0}" type="datetime1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1A49-A19E-4BAB-A87F-BB7B0E2A6ED1}" type="datetime1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61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48A7-535D-4877-8C56-29D5DC8BA7F1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50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0447-ABEB-47C9-93CF-7A76A1AC978D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3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8027-3DCD-42B9-B9A8-F69993781A61}" type="datetime1">
              <a:rPr lang="en-US" smtClean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6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2644-AE10-4E1B-9A19-722681960F3B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1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35E1-D99C-427F-B456-A908C16A4B51}" type="datetime1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9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124F-7CEE-4A44-8FB3-D2C7DB71833C}" type="datetime1">
              <a:rPr lang="en-US" smtClean="0"/>
              <a:t>4/13/2019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3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B34-76A4-455D-866A-88AF613B4199}" type="datetime1">
              <a:rPr lang="en-US" smtClean="0"/>
              <a:t>4/13/2019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0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055D-3489-46FF-AB58-E0B7BD42EC79}" type="datetime1">
              <a:rPr lang="en-US" smtClean="0"/>
              <a:t>4/13/2019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1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A2A0-F3C5-4570-B88C-69F1CF22C3B2}" type="datetime1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1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DAE-A58F-4867-897E-6A9B27BED480}" type="datetime1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5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11517-ADB5-45CD-8995-014F5E80446E}" type="datetime1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66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42822-082E-45C9-8252-A2B72EE37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228" y="869244"/>
            <a:ext cx="4799409" cy="2542177"/>
          </a:xfrm>
        </p:spPr>
        <p:txBody>
          <a:bodyPr>
            <a:normAutofit/>
          </a:bodyPr>
          <a:lstStyle/>
          <a:p>
            <a:pPr algn="ctr"/>
            <a:r>
              <a:rPr lang="nl-NL" sz="5000" dirty="0"/>
              <a:t>Petrus</a:t>
            </a:r>
            <a:br>
              <a:rPr lang="nl-NL" sz="5000" dirty="0"/>
            </a:br>
            <a:r>
              <a:rPr lang="nl-NL" sz="5000" dirty="0"/>
              <a:t>en</a:t>
            </a:r>
            <a:br>
              <a:rPr lang="nl-NL" sz="5000" dirty="0"/>
            </a:br>
            <a:r>
              <a:rPr lang="nl-NL" sz="5000" dirty="0"/>
              <a:t>Judas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FE028F-453D-4E27-A922-57124EC35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9227" y="3804357"/>
            <a:ext cx="4799409" cy="2415822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Wie is Jezus voor jou?</a:t>
            </a:r>
          </a:p>
        </p:txBody>
      </p:sp>
    </p:spTree>
    <p:extLst>
      <p:ext uri="{BB962C8B-B14F-4D97-AF65-F5344CB8AC3E}">
        <p14:creationId xmlns:p14="http://schemas.microsoft.com/office/powerpoint/2010/main" val="2072731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847D3502-15D7-40E3-8799-AADA72E46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C2E7F5-B21B-4A18-935E-6141F555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dirty="0"/>
              <a:t>Berouw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A84DC666-97B4-4AC4-9916-A1936C2F6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A5BBDEF-410E-4327-A203-8368B519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r>
              <a:rPr lang="nl-NL" dirty="0"/>
              <a:t>Petrus, zich bewust van zijn falen</a:t>
            </a:r>
          </a:p>
          <a:p>
            <a:endParaRPr lang="nl-NL" dirty="0"/>
          </a:p>
          <a:p>
            <a:r>
              <a:rPr lang="nl-NL" dirty="0"/>
              <a:t>Christus zoekt hem op paasmorgen op!</a:t>
            </a:r>
          </a:p>
        </p:txBody>
      </p:sp>
      <p:pic>
        <p:nvPicPr>
          <p:cNvPr id="6146" name="Picture 2" descr="Gerelateerde afbeelding">
            <a:extLst>
              <a:ext uri="{FF2B5EF4-FFF2-40B4-BE49-F238E27FC236}">
                <a16:creationId xmlns:a16="http://schemas.microsoft.com/office/drawing/2014/main" id="{5A3B6667-4C82-4EF3-B99A-BFAC5B579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64657" y="1447671"/>
            <a:ext cx="5215183" cy="363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" name="Freeform 43">
            <a:extLst>
              <a:ext uri="{FF2B5EF4-FFF2-40B4-BE49-F238E27FC236}">
                <a16:creationId xmlns:a16="http://schemas.microsoft.com/office/drawing/2014/main" id="{4EEFCCD7-9BFF-47EA-9C91-94E380FD8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37160" y="6061223"/>
            <a:ext cx="641367" cy="506277"/>
          </a:xfrm>
          <a:custGeom>
            <a:avLst/>
            <a:gdLst>
              <a:gd name="connsiteX0" fmla="*/ 0 w 855156"/>
              <a:gd name="connsiteY0" fmla="*/ 506277 h 506277"/>
              <a:gd name="connsiteX1" fmla="*/ 509169 w 855156"/>
              <a:gd name="connsiteY1" fmla="*/ 505572 h 506277"/>
              <a:gd name="connsiteX2" fmla="*/ 599864 w 855156"/>
              <a:gd name="connsiteY2" fmla="*/ 505572 h 506277"/>
              <a:gd name="connsiteX3" fmla="*/ 614121 w 855156"/>
              <a:gd name="connsiteY3" fmla="*/ 500804 h 506277"/>
              <a:gd name="connsiteX4" fmla="*/ 619102 w 855156"/>
              <a:gd name="connsiteY4" fmla="*/ 496035 h 506277"/>
              <a:gd name="connsiteX5" fmla="*/ 848071 w 855156"/>
              <a:gd name="connsiteY5" fmla="*/ 267092 h 506277"/>
              <a:gd name="connsiteX6" fmla="*/ 848071 w 855156"/>
              <a:gd name="connsiteY6" fmla="*/ 238480 h 506277"/>
              <a:gd name="connsiteX7" fmla="*/ 619102 w 855156"/>
              <a:gd name="connsiteY7" fmla="*/ 9537 h 506277"/>
              <a:gd name="connsiteX8" fmla="*/ 614121 w 855156"/>
              <a:gd name="connsiteY8" fmla="*/ 4769 h 506277"/>
              <a:gd name="connsiteX9" fmla="*/ 599864 w 855156"/>
              <a:gd name="connsiteY9" fmla="*/ 0 h 506277"/>
              <a:gd name="connsiteX10" fmla="*/ 509169 w 855156"/>
              <a:gd name="connsiteY10" fmla="*/ 0 h 506277"/>
              <a:gd name="connsiteX11" fmla="*/ 0 w 855156"/>
              <a:gd name="connsiteY11" fmla="*/ 144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5156" h="506277">
                <a:moveTo>
                  <a:pt x="0" y="506277"/>
                </a:moveTo>
                <a:lnTo>
                  <a:pt x="509169" y="505572"/>
                </a:lnTo>
                <a:lnTo>
                  <a:pt x="599864" y="505572"/>
                </a:lnTo>
                <a:cubicBezTo>
                  <a:pt x="604673" y="505572"/>
                  <a:pt x="609483" y="500804"/>
                  <a:pt x="614121" y="500804"/>
                </a:cubicBezTo>
                <a:cubicBezTo>
                  <a:pt x="614121" y="496035"/>
                  <a:pt x="619102" y="496035"/>
                  <a:pt x="619102" y="496035"/>
                </a:cubicBezTo>
                <a:lnTo>
                  <a:pt x="848071" y="267092"/>
                </a:lnTo>
                <a:cubicBezTo>
                  <a:pt x="857518" y="257555"/>
                  <a:pt x="857518" y="248018"/>
                  <a:pt x="848071" y="238480"/>
                </a:cubicBezTo>
                <a:lnTo>
                  <a:pt x="619102" y="9537"/>
                </a:lnTo>
                <a:cubicBezTo>
                  <a:pt x="617556" y="7914"/>
                  <a:pt x="615667" y="6392"/>
                  <a:pt x="614121" y="4769"/>
                </a:cubicBezTo>
                <a:cubicBezTo>
                  <a:pt x="609483" y="0"/>
                  <a:pt x="604673" y="0"/>
                  <a:pt x="599864" y="0"/>
                </a:cubicBezTo>
                <a:lnTo>
                  <a:pt x="509169" y="0"/>
                </a:lnTo>
                <a:lnTo>
                  <a:pt x="0" y="14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204507-A891-4088-AE26-1FE73065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" y="6133610"/>
            <a:ext cx="584825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217C01CDF565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4221284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847D3502-15D7-40E3-8799-AADA72E46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C2E7F5-B21B-4A18-935E-6141F555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sz="3200" dirty="0"/>
              <a:t>Jezus zoekt Petrus op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84DC666-97B4-4AC4-9916-A1936C2F6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A5BBDEF-410E-4327-A203-8368B519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551293"/>
            <a:ext cx="2737709" cy="3759253"/>
          </a:xfrm>
        </p:spPr>
        <p:txBody>
          <a:bodyPr>
            <a:normAutofit/>
          </a:bodyPr>
          <a:lstStyle/>
          <a:p>
            <a:r>
              <a:rPr lang="nl-NL" dirty="0" err="1"/>
              <a:t>Emaüsgangers</a:t>
            </a:r>
            <a:endParaRPr lang="nl-NL" dirty="0"/>
          </a:p>
          <a:p>
            <a:r>
              <a:rPr lang="nl-NL" dirty="0"/>
              <a:t>‘Aan Petrus verschenen’</a:t>
            </a:r>
          </a:p>
        </p:txBody>
      </p:sp>
      <p:pic>
        <p:nvPicPr>
          <p:cNvPr id="7170" name="Picture 2" descr="https://visie.eo.nl/fileadmin/bestanden-2017/_processed_/0/1/csm_Emmausgangers_5085ce77f5.jpg">
            <a:extLst>
              <a:ext uri="{FF2B5EF4-FFF2-40B4-BE49-F238E27FC236}">
                <a16:creationId xmlns:a16="http://schemas.microsoft.com/office/drawing/2014/main" id="{D192A460-4ADD-4BDB-91C6-6A37AD341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64657" y="1799696"/>
            <a:ext cx="5215183" cy="293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Freeform 43">
            <a:extLst>
              <a:ext uri="{FF2B5EF4-FFF2-40B4-BE49-F238E27FC236}">
                <a16:creationId xmlns:a16="http://schemas.microsoft.com/office/drawing/2014/main" id="{4EEFCCD7-9BFF-47EA-9C91-94E380FD8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37160" y="6061223"/>
            <a:ext cx="641367" cy="506277"/>
          </a:xfrm>
          <a:custGeom>
            <a:avLst/>
            <a:gdLst>
              <a:gd name="connsiteX0" fmla="*/ 0 w 855156"/>
              <a:gd name="connsiteY0" fmla="*/ 506277 h 506277"/>
              <a:gd name="connsiteX1" fmla="*/ 509169 w 855156"/>
              <a:gd name="connsiteY1" fmla="*/ 505572 h 506277"/>
              <a:gd name="connsiteX2" fmla="*/ 599864 w 855156"/>
              <a:gd name="connsiteY2" fmla="*/ 505572 h 506277"/>
              <a:gd name="connsiteX3" fmla="*/ 614121 w 855156"/>
              <a:gd name="connsiteY3" fmla="*/ 500804 h 506277"/>
              <a:gd name="connsiteX4" fmla="*/ 619102 w 855156"/>
              <a:gd name="connsiteY4" fmla="*/ 496035 h 506277"/>
              <a:gd name="connsiteX5" fmla="*/ 848071 w 855156"/>
              <a:gd name="connsiteY5" fmla="*/ 267092 h 506277"/>
              <a:gd name="connsiteX6" fmla="*/ 848071 w 855156"/>
              <a:gd name="connsiteY6" fmla="*/ 238480 h 506277"/>
              <a:gd name="connsiteX7" fmla="*/ 619102 w 855156"/>
              <a:gd name="connsiteY7" fmla="*/ 9537 h 506277"/>
              <a:gd name="connsiteX8" fmla="*/ 614121 w 855156"/>
              <a:gd name="connsiteY8" fmla="*/ 4769 h 506277"/>
              <a:gd name="connsiteX9" fmla="*/ 599864 w 855156"/>
              <a:gd name="connsiteY9" fmla="*/ 0 h 506277"/>
              <a:gd name="connsiteX10" fmla="*/ 509169 w 855156"/>
              <a:gd name="connsiteY10" fmla="*/ 0 h 506277"/>
              <a:gd name="connsiteX11" fmla="*/ 0 w 855156"/>
              <a:gd name="connsiteY11" fmla="*/ 144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5156" h="506277">
                <a:moveTo>
                  <a:pt x="0" y="506277"/>
                </a:moveTo>
                <a:lnTo>
                  <a:pt x="509169" y="505572"/>
                </a:lnTo>
                <a:lnTo>
                  <a:pt x="599864" y="505572"/>
                </a:lnTo>
                <a:cubicBezTo>
                  <a:pt x="604673" y="505572"/>
                  <a:pt x="609483" y="500804"/>
                  <a:pt x="614121" y="500804"/>
                </a:cubicBezTo>
                <a:cubicBezTo>
                  <a:pt x="614121" y="496035"/>
                  <a:pt x="619102" y="496035"/>
                  <a:pt x="619102" y="496035"/>
                </a:cubicBezTo>
                <a:lnTo>
                  <a:pt x="848071" y="267092"/>
                </a:lnTo>
                <a:cubicBezTo>
                  <a:pt x="857518" y="257555"/>
                  <a:pt x="857518" y="248018"/>
                  <a:pt x="848071" y="238480"/>
                </a:cubicBezTo>
                <a:lnTo>
                  <a:pt x="619102" y="9537"/>
                </a:lnTo>
                <a:cubicBezTo>
                  <a:pt x="617556" y="7914"/>
                  <a:pt x="615667" y="6392"/>
                  <a:pt x="614121" y="4769"/>
                </a:cubicBezTo>
                <a:cubicBezTo>
                  <a:pt x="609483" y="0"/>
                  <a:pt x="604673" y="0"/>
                  <a:pt x="599864" y="0"/>
                </a:cubicBezTo>
                <a:lnTo>
                  <a:pt x="509169" y="0"/>
                </a:lnTo>
                <a:lnTo>
                  <a:pt x="0" y="14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204507-A891-4088-AE26-1FE73065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" y="6133610"/>
            <a:ext cx="584825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217C01CDF565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4142243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08402-77DA-4C27-A050-5F7A636F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Verhaal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33305C-BB39-464C-AD09-2E8DF0AD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 gebeurd</a:t>
            </a:r>
          </a:p>
          <a:p>
            <a:endParaRPr lang="nl-NL" dirty="0"/>
          </a:p>
          <a:p>
            <a:r>
              <a:rPr lang="nl-NL" dirty="0"/>
              <a:t>Waar God werkt, daar is ook</a:t>
            </a:r>
          </a:p>
          <a:p>
            <a:pPr lvl="1"/>
            <a:r>
              <a:rPr lang="nl-NL" dirty="0"/>
              <a:t>Ons falen</a:t>
            </a:r>
          </a:p>
          <a:p>
            <a:pPr lvl="1"/>
            <a:r>
              <a:rPr lang="nl-NL" dirty="0"/>
              <a:t>Ons verraad</a:t>
            </a:r>
          </a:p>
          <a:p>
            <a:endParaRPr lang="nl-NL" dirty="0"/>
          </a:p>
          <a:p>
            <a:r>
              <a:rPr lang="nl-NL" dirty="0">
                <a:solidFill>
                  <a:srgbClr val="FFFF00"/>
                </a:solidFill>
              </a:rPr>
              <a:t>‘Zouden jullie ook maar niet weggaan?’</a:t>
            </a:r>
          </a:p>
          <a:p>
            <a:endParaRPr lang="nl-NL" dirty="0"/>
          </a:p>
          <a:p>
            <a:r>
              <a:rPr lang="nl-NL" dirty="0"/>
              <a:t>‘U heeft woorden van eeuwig leven!’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EBE43AF-C496-45AC-BD21-95C483229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57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Jezus laat je niet los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625600"/>
            <a:ext cx="6591985" cy="48203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sz="2800" i="1" dirty="0">
                <a:solidFill>
                  <a:schemeClr val="tx1"/>
                </a:solidFill>
              </a:rPr>
              <a:t>Hij kent je</a:t>
            </a:r>
          </a:p>
          <a:p>
            <a:pPr marL="0" indent="0" algn="ctr">
              <a:buNone/>
            </a:pPr>
            <a:r>
              <a:rPr lang="nl-NL" sz="2800" i="1" dirty="0">
                <a:solidFill>
                  <a:schemeClr val="tx1"/>
                </a:solidFill>
              </a:rPr>
              <a:t>Beter dan je jezelf kent</a:t>
            </a:r>
          </a:p>
          <a:p>
            <a:pPr marL="0" indent="0" algn="ctr">
              <a:buNone/>
            </a:pPr>
            <a:endParaRPr lang="nl-N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800" dirty="0">
                <a:solidFill>
                  <a:schemeClr val="tx1"/>
                </a:solidFill>
              </a:rPr>
              <a:t>Hem val je niet tegen</a:t>
            </a:r>
          </a:p>
          <a:p>
            <a:pPr marL="0" indent="0" algn="ctr">
              <a:buNone/>
            </a:pPr>
            <a:endParaRPr lang="nl-N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800" dirty="0">
                <a:solidFill>
                  <a:schemeClr val="tx1"/>
                </a:solidFill>
              </a:rPr>
              <a:t>Hij laat je niet los, ook als je hebt gefaald</a:t>
            </a:r>
          </a:p>
          <a:p>
            <a:pPr marL="0" indent="0" algn="ctr">
              <a:buNone/>
            </a:pPr>
            <a:endParaRPr lang="nl-N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800" dirty="0">
                <a:solidFill>
                  <a:schemeClr val="tx1"/>
                </a:solidFill>
              </a:rPr>
              <a:t>Is dit bedreigend,</a:t>
            </a:r>
            <a:br>
              <a:rPr lang="nl-NL" sz="2800" dirty="0">
                <a:solidFill>
                  <a:schemeClr val="tx1"/>
                </a:solidFill>
              </a:rPr>
            </a:br>
            <a:r>
              <a:rPr lang="nl-NL" sz="2800" dirty="0">
                <a:solidFill>
                  <a:schemeClr val="tx1"/>
                </a:solidFill>
              </a:rPr>
              <a:t>of bevrijdend?</a:t>
            </a:r>
            <a:endParaRPr lang="nl-NL" sz="4400" dirty="0">
              <a:solidFill>
                <a:schemeClr val="tx1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0EA9ED0-A891-49C7-A5D3-873F599C7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0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Vier 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400" dirty="0">
                <a:solidFill>
                  <a:schemeClr val="tx1"/>
                </a:solidFill>
              </a:rPr>
              <a:t>(Volgen)</a:t>
            </a:r>
          </a:p>
          <a:p>
            <a:pPr marL="0" indent="0" algn="ctr">
              <a:buNone/>
            </a:pPr>
            <a:r>
              <a:rPr lang="nl-NL" sz="4400" dirty="0">
                <a:solidFill>
                  <a:schemeClr val="tx1"/>
                </a:solidFill>
              </a:rPr>
              <a:t>Verraden</a:t>
            </a:r>
          </a:p>
          <a:p>
            <a:pPr marL="0" indent="0" algn="ctr">
              <a:buNone/>
            </a:pPr>
            <a:r>
              <a:rPr lang="nl-NL" sz="4400" dirty="0">
                <a:solidFill>
                  <a:schemeClr val="tx1"/>
                </a:solidFill>
              </a:rPr>
              <a:t>Spijt hebben</a:t>
            </a:r>
          </a:p>
          <a:p>
            <a:pPr marL="0" indent="0" algn="ctr">
              <a:buNone/>
            </a:pPr>
            <a:r>
              <a:rPr lang="nl-NL" sz="4400" dirty="0">
                <a:solidFill>
                  <a:schemeClr val="tx1"/>
                </a:solidFill>
              </a:rPr>
              <a:t>Jezus ontmoeten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0AB326F-4AE5-4DE3-81C3-5502B9395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092D6826-F5B2-4BF2-83E7-14E8ADB8CFEB}"/>
                  </a:ext>
                </a:extLst>
              </p14:cNvPr>
              <p14:cNvContentPartPr/>
              <p14:nvPr/>
            </p14:nvContentPartPr>
            <p14:xfrm>
              <a:off x="3778436" y="3675622"/>
              <a:ext cx="34200" cy="24840"/>
            </p14:xfrm>
          </p:contentPart>
        </mc:Choice>
        <mc:Fallback xmlns=""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092D6826-F5B2-4BF2-83E7-14E8ADB8CF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69436" y="3666982"/>
                <a:ext cx="51840" cy="4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974BD9F2-6B34-494A-A54F-3DDC499DB8D4}"/>
                  </a:ext>
                </a:extLst>
              </p14:cNvPr>
              <p14:cNvContentPartPr/>
              <p14:nvPr/>
            </p14:nvContentPartPr>
            <p14:xfrm>
              <a:off x="3792476" y="3477262"/>
              <a:ext cx="46440" cy="33120"/>
            </p14:xfrm>
          </p:contentPart>
        </mc:Choice>
        <mc:Fallback xmlns=""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974BD9F2-6B34-494A-A54F-3DDC499DB8D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83836" y="3468622"/>
                <a:ext cx="64080" cy="5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14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47D3502-15D7-40E3-8799-AADA72E46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C2E7F5-B21B-4A18-935E-6141F555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Verraad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84DC666-97B4-4AC4-9916-A1936C2F6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A5BBDEF-410E-4327-A203-8368B519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r>
              <a:rPr lang="nl-NL" dirty="0"/>
              <a:t>Judas bij de </a:t>
            </a:r>
            <a:r>
              <a:rPr lang="nl-NL" dirty="0" err="1"/>
              <a:t>overpriesters</a:t>
            </a:r>
            <a:endParaRPr lang="nl-NL" dirty="0"/>
          </a:p>
          <a:p>
            <a:r>
              <a:rPr lang="nl-NL" dirty="0"/>
              <a:t>30 zilverstukken</a:t>
            </a:r>
          </a:p>
        </p:txBody>
      </p:sp>
      <p:pic>
        <p:nvPicPr>
          <p:cNvPr id="1026" name="Picture 2" descr="Gerelateerde afbeelding">
            <a:extLst>
              <a:ext uri="{FF2B5EF4-FFF2-40B4-BE49-F238E27FC236}">
                <a16:creationId xmlns:a16="http://schemas.microsoft.com/office/drawing/2014/main" id="{00AA8AFB-A66F-4090-9360-A25721799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64657" y="952229"/>
            <a:ext cx="5215183" cy="462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 43">
            <a:extLst>
              <a:ext uri="{FF2B5EF4-FFF2-40B4-BE49-F238E27FC236}">
                <a16:creationId xmlns:a16="http://schemas.microsoft.com/office/drawing/2014/main" id="{4EEFCCD7-9BFF-47EA-9C91-94E380FD8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37160" y="6061223"/>
            <a:ext cx="641367" cy="506277"/>
          </a:xfrm>
          <a:custGeom>
            <a:avLst/>
            <a:gdLst>
              <a:gd name="connsiteX0" fmla="*/ 0 w 855156"/>
              <a:gd name="connsiteY0" fmla="*/ 506277 h 506277"/>
              <a:gd name="connsiteX1" fmla="*/ 509169 w 855156"/>
              <a:gd name="connsiteY1" fmla="*/ 505572 h 506277"/>
              <a:gd name="connsiteX2" fmla="*/ 599864 w 855156"/>
              <a:gd name="connsiteY2" fmla="*/ 505572 h 506277"/>
              <a:gd name="connsiteX3" fmla="*/ 614121 w 855156"/>
              <a:gd name="connsiteY3" fmla="*/ 500804 h 506277"/>
              <a:gd name="connsiteX4" fmla="*/ 619102 w 855156"/>
              <a:gd name="connsiteY4" fmla="*/ 496035 h 506277"/>
              <a:gd name="connsiteX5" fmla="*/ 848071 w 855156"/>
              <a:gd name="connsiteY5" fmla="*/ 267092 h 506277"/>
              <a:gd name="connsiteX6" fmla="*/ 848071 w 855156"/>
              <a:gd name="connsiteY6" fmla="*/ 238480 h 506277"/>
              <a:gd name="connsiteX7" fmla="*/ 619102 w 855156"/>
              <a:gd name="connsiteY7" fmla="*/ 9537 h 506277"/>
              <a:gd name="connsiteX8" fmla="*/ 614121 w 855156"/>
              <a:gd name="connsiteY8" fmla="*/ 4769 h 506277"/>
              <a:gd name="connsiteX9" fmla="*/ 599864 w 855156"/>
              <a:gd name="connsiteY9" fmla="*/ 0 h 506277"/>
              <a:gd name="connsiteX10" fmla="*/ 509169 w 855156"/>
              <a:gd name="connsiteY10" fmla="*/ 0 h 506277"/>
              <a:gd name="connsiteX11" fmla="*/ 0 w 855156"/>
              <a:gd name="connsiteY11" fmla="*/ 144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5156" h="506277">
                <a:moveTo>
                  <a:pt x="0" y="506277"/>
                </a:moveTo>
                <a:lnTo>
                  <a:pt x="509169" y="505572"/>
                </a:lnTo>
                <a:lnTo>
                  <a:pt x="599864" y="505572"/>
                </a:lnTo>
                <a:cubicBezTo>
                  <a:pt x="604673" y="505572"/>
                  <a:pt x="609483" y="500804"/>
                  <a:pt x="614121" y="500804"/>
                </a:cubicBezTo>
                <a:cubicBezTo>
                  <a:pt x="614121" y="496035"/>
                  <a:pt x="619102" y="496035"/>
                  <a:pt x="619102" y="496035"/>
                </a:cubicBezTo>
                <a:lnTo>
                  <a:pt x="848071" y="267092"/>
                </a:lnTo>
                <a:cubicBezTo>
                  <a:pt x="857518" y="257555"/>
                  <a:pt x="857518" y="248018"/>
                  <a:pt x="848071" y="238480"/>
                </a:cubicBezTo>
                <a:lnTo>
                  <a:pt x="619102" y="9537"/>
                </a:lnTo>
                <a:cubicBezTo>
                  <a:pt x="617556" y="7914"/>
                  <a:pt x="615667" y="6392"/>
                  <a:pt x="614121" y="4769"/>
                </a:cubicBezTo>
                <a:cubicBezTo>
                  <a:pt x="609483" y="0"/>
                  <a:pt x="604673" y="0"/>
                  <a:pt x="599864" y="0"/>
                </a:cubicBezTo>
                <a:lnTo>
                  <a:pt x="509169" y="0"/>
                </a:lnTo>
                <a:lnTo>
                  <a:pt x="0" y="14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204507-A891-4088-AE26-1FE73065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" y="6133610"/>
            <a:ext cx="584825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217C01CDF565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244415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47D3502-15D7-40E3-8799-AADA72E46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C2E7F5-B21B-4A18-935E-6141F555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dirty="0"/>
              <a:t>Verraad</a:t>
            </a:r>
            <a:endParaRPr lang="nl-NL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A84DC666-97B4-4AC4-9916-A1936C2F6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A5BBDEF-410E-4327-A203-8368B519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r>
              <a:rPr lang="nl-NL" dirty="0"/>
              <a:t>Judas bij het laatste avondmaal</a:t>
            </a:r>
          </a:p>
          <a:p>
            <a:r>
              <a:rPr lang="nl-NL" dirty="0"/>
              <a:t>Brood aangereikt</a:t>
            </a:r>
          </a:p>
        </p:txBody>
      </p:sp>
      <p:pic>
        <p:nvPicPr>
          <p:cNvPr id="8194" name="Picture 2" descr="https://allesoverkunstgeschiedenis.files.wordpress.com/2012/04/afb1.jpg?w=590">
            <a:extLst>
              <a:ext uri="{FF2B5EF4-FFF2-40B4-BE49-F238E27FC236}">
                <a16:creationId xmlns:a16="http://schemas.microsoft.com/office/drawing/2014/main" id="{3F303FF5-D81F-48CA-8C10-8160C071C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64657" y="658875"/>
            <a:ext cx="5215183" cy="521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Freeform 43">
            <a:extLst>
              <a:ext uri="{FF2B5EF4-FFF2-40B4-BE49-F238E27FC236}">
                <a16:creationId xmlns:a16="http://schemas.microsoft.com/office/drawing/2014/main" id="{4EEFCCD7-9BFF-47EA-9C91-94E380FD8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37160" y="6061223"/>
            <a:ext cx="641367" cy="506277"/>
          </a:xfrm>
          <a:custGeom>
            <a:avLst/>
            <a:gdLst>
              <a:gd name="connsiteX0" fmla="*/ 0 w 855156"/>
              <a:gd name="connsiteY0" fmla="*/ 506277 h 506277"/>
              <a:gd name="connsiteX1" fmla="*/ 509169 w 855156"/>
              <a:gd name="connsiteY1" fmla="*/ 505572 h 506277"/>
              <a:gd name="connsiteX2" fmla="*/ 599864 w 855156"/>
              <a:gd name="connsiteY2" fmla="*/ 505572 h 506277"/>
              <a:gd name="connsiteX3" fmla="*/ 614121 w 855156"/>
              <a:gd name="connsiteY3" fmla="*/ 500804 h 506277"/>
              <a:gd name="connsiteX4" fmla="*/ 619102 w 855156"/>
              <a:gd name="connsiteY4" fmla="*/ 496035 h 506277"/>
              <a:gd name="connsiteX5" fmla="*/ 848071 w 855156"/>
              <a:gd name="connsiteY5" fmla="*/ 267092 h 506277"/>
              <a:gd name="connsiteX6" fmla="*/ 848071 w 855156"/>
              <a:gd name="connsiteY6" fmla="*/ 238480 h 506277"/>
              <a:gd name="connsiteX7" fmla="*/ 619102 w 855156"/>
              <a:gd name="connsiteY7" fmla="*/ 9537 h 506277"/>
              <a:gd name="connsiteX8" fmla="*/ 614121 w 855156"/>
              <a:gd name="connsiteY8" fmla="*/ 4769 h 506277"/>
              <a:gd name="connsiteX9" fmla="*/ 599864 w 855156"/>
              <a:gd name="connsiteY9" fmla="*/ 0 h 506277"/>
              <a:gd name="connsiteX10" fmla="*/ 509169 w 855156"/>
              <a:gd name="connsiteY10" fmla="*/ 0 h 506277"/>
              <a:gd name="connsiteX11" fmla="*/ 0 w 855156"/>
              <a:gd name="connsiteY11" fmla="*/ 144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5156" h="506277">
                <a:moveTo>
                  <a:pt x="0" y="506277"/>
                </a:moveTo>
                <a:lnTo>
                  <a:pt x="509169" y="505572"/>
                </a:lnTo>
                <a:lnTo>
                  <a:pt x="599864" y="505572"/>
                </a:lnTo>
                <a:cubicBezTo>
                  <a:pt x="604673" y="505572"/>
                  <a:pt x="609483" y="500804"/>
                  <a:pt x="614121" y="500804"/>
                </a:cubicBezTo>
                <a:cubicBezTo>
                  <a:pt x="614121" y="496035"/>
                  <a:pt x="619102" y="496035"/>
                  <a:pt x="619102" y="496035"/>
                </a:cubicBezTo>
                <a:lnTo>
                  <a:pt x="848071" y="267092"/>
                </a:lnTo>
                <a:cubicBezTo>
                  <a:pt x="857518" y="257555"/>
                  <a:pt x="857518" y="248018"/>
                  <a:pt x="848071" y="238480"/>
                </a:cubicBezTo>
                <a:lnTo>
                  <a:pt x="619102" y="9537"/>
                </a:lnTo>
                <a:cubicBezTo>
                  <a:pt x="617556" y="7914"/>
                  <a:pt x="615667" y="6392"/>
                  <a:pt x="614121" y="4769"/>
                </a:cubicBezTo>
                <a:cubicBezTo>
                  <a:pt x="609483" y="0"/>
                  <a:pt x="604673" y="0"/>
                  <a:pt x="599864" y="0"/>
                </a:cubicBezTo>
                <a:lnTo>
                  <a:pt x="509169" y="0"/>
                </a:lnTo>
                <a:lnTo>
                  <a:pt x="0" y="14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204507-A891-4088-AE26-1FE73065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" y="6133610"/>
            <a:ext cx="584825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217C01CDF565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307203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F21D84AD-8604-4343-A948-80F0D3C12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9144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C2E7F5-B21B-4A18-935E-6141F555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dirty="0"/>
              <a:t>Verraad</a:t>
            </a:r>
            <a:endParaRPr lang="nl-NL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D085E8B-B8F4-4CA6-A58B-955E308A0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A5BBDEF-410E-4327-A203-8368B519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r>
              <a:rPr lang="nl-NL" dirty="0"/>
              <a:t>Judas in de hof</a:t>
            </a:r>
          </a:p>
          <a:p>
            <a:r>
              <a:rPr lang="nl-NL" dirty="0"/>
              <a:t>Met een kus</a:t>
            </a:r>
          </a:p>
        </p:txBody>
      </p:sp>
      <p:pic>
        <p:nvPicPr>
          <p:cNvPr id="2050" name="Picture 2" descr="Gerelateerde afbeelding">
            <a:extLst>
              <a:ext uri="{FF2B5EF4-FFF2-40B4-BE49-F238E27FC236}">
                <a16:creationId xmlns:a16="http://schemas.microsoft.com/office/drawing/2014/main" id="{78E917FA-5E64-4F02-900D-75B11BCD9B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5" r="2731"/>
          <a:stretch/>
        </p:blipFill>
        <p:spPr bwMode="auto">
          <a:xfrm>
            <a:off x="3464657" y="640080"/>
            <a:ext cx="5215183" cy="5252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Freeform 11">
            <a:extLst>
              <a:ext uri="{FF2B5EF4-FFF2-40B4-BE49-F238E27FC236}">
                <a16:creationId xmlns:a16="http://schemas.microsoft.com/office/drawing/2014/main" id="{CC2EFF45-08D9-428D-9095-04102023B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61223"/>
            <a:ext cx="77852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204507-A891-4088-AE26-1FE73065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" y="6133610"/>
            <a:ext cx="584825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217C01CDF565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287060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F21D84AD-8604-4343-A948-80F0D3C12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9144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C2E7F5-B21B-4A18-935E-6141F555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dirty="0"/>
              <a:t>In de hof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D085E8B-B8F4-4CA6-A58B-955E308A0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A5BBDEF-410E-4327-A203-8368B519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r>
              <a:rPr lang="nl-NL" dirty="0"/>
              <a:t>Petrus probeert zijn belofte nog waar te maken</a:t>
            </a:r>
          </a:p>
        </p:txBody>
      </p:sp>
      <p:pic>
        <p:nvPicPr>
          <p:cNvPr id="5122" name="Picture 2" descr="Gerelateerde afbeelding">
            <a:extLst>
              <a:ext uri="{FF2B5EF4-FFF2-40B4-BE49-F238E27FC236}">
                <a16:creationId xmlns:a16="http://schemas.microsoft.com/office/drawing/2014/main" id="{9987CC60-5901-4163-8476-1CAB45D329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1" r="24982" b="1"/>
          <a:stretch/>
        </p:blipFill>
        <p:spPr bwMode="auto">
          <a:xfrm>
            <a:off x="3464657" y="640080"/>
            <a:ext cx="5215183" cy="5252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Freeform 11">
            <a:extLst>
              <a:ext uri="{FF2B5EF4-FFF2-40B4-BE49-F238E27FC236}">
                <a16:creationId xmlns:a16="http://schemas.microsoft.com/office/drawing/2014/main" id="{CC2EFF45-08D9-428D-9095-04102023B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61223"/>
            <a:ext cx="77852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204507-A891-4088-AE26-1FE73065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" y="6133610"/>
            <a:ext cx="584825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217C01CDF565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980488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847D3502-15D7-40E3-8799-AADA72E46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C2E7F5-B21B-4A18-935E-6141F555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sz="2800" dirty="0"/>
              <a:t>Verloochening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84DC666-97B4-4AC4-9916-A1936C2F6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A5BBDEF-410E-4327-A203-8368B519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r>
              <a:rPr lang="nl-NL" dirty="0"/>
              <a:t>Petrus bij het houtvuurtje</a:t>
            </a:r>
          </a:p>
        </p:txBody>
      </p:sp>
      <p:pic>
        <p:nvPicPr>
          <p:cNvPr id="4098" name="Picture 2" descr="Afbeeldingsresultaat voor verloochening petrus">
            <a:extLst>
              <a:ext uri="{FF2B5EF4-FFF2-40B4-BE49-F238E27FC236}">
                <a16:creationId xmlns:a16="http://schemas.microsoft.com/office/drawing/2014/main" id="{5CB4B105-5D86-40F5-984C-B1B736092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64657" y="880520"/>
            <a:ext cx="5215183" cy="477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Freeform 43">
            <a:extLst>
              <a:ext uri="{FF2B5EF4-FFF2-40B4-BE49-F238E27FC236}">
                <a16:creationId xmlns:a16="http://schemas.microsoft.com/office/drawing/2014/main" id="{4EEFCCD7-9BFF-47EA-9C91-94E380FD8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37160" y="6061223"/>
            <a:ext cx="641367" cy="506277"/>
          </a:xfrm>
          <a:custGeom>
            <a:avLst/>
            <a:gdLst>
              <a:gd name="connsiteX0" fmla="*/ 0 w 855156"/>
              <a:gd name="connsiteY0" fmla="*/ 506277 h 506277"/>
              <a:gd name="connsiteX1" fmla="*/ 509169 w 855156"/>
              <a:gd name="connsiteY1" fmla="*/ 505572 h 506277"/>
              <a:gd name="connsiteX2" fmla="*/ 599864 w 855156"/>
              <a:gd name="connsiteY2" fmla="*/ 505572 h 506277"/>
              <a:gd name="connsiteX3" fmla="*/ 614121 w 855156"/>
              <a:gd name="connsiteY3" fmla="*/ 500804 h 506277"/>
              <a:gd name="connsiteX4" fmla="*/ 619102 w 855156"/>
              <a:gd name="connsiteY4" fmla="*/ 496035 h 506277"/>
              <a:gd name="connsiteX5" fmla="*/ 848071 w 855156"/>
              <a:gd name="connsiteY5" fmla="*/ 267092 h 506277"/>
              <a:gd name="connsiteX6" fmla="*/ 848071 w 855156"/>
              <a:gd name="connsiteY6" fmla="*/ 238480 h 506277"/>
              <a:gd name="connsiteX7" fmla="*/ 619102 w 855156"/>
              <a:gd name="connsiteY7" fmla="*/ 9537 h 506277"/>
              <a:gd name="connsiteX8" fmla="*/ 614121 w 855156"/>
              <a:gd name="connsiteY8" fmla="*/ 4769 h 506277"/>
              <a:gd name="connsiteX9" fmla="*/ 599864 w 855156"/>
              <a:gd name="connsiteY9" fmla="*/ 0 h 506277"/>
              <a:gd name="connsiteX10" fmla="*/ 509169 w 855156"/>
              <a:gd name="connsiteY10" fmla="*/ 0 h 506277"/>
              <a:gd name="connsiteX11" fmla="*/ 0 w 855156"/>
              <a:gd name="connsiteY11" fmla="*/ 144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5156" h="506277">
                <a:moveTo>
                  <a:pt x="0" y="506277"/>
                </a:moveTo>
                <a:lnTo>
                  <a:pt x="509169" y="505572"/>
                </a:lnTo>
                <a:lnTo>
                  <a:pt x="599864" y="505572"/>
                </a:lnTo>
                <a:cubicBezTo>
                  <a:pt x="604673" y="505572"/>
                  <a:pt x="609483" y="500804"/>
                  <a:pt x="614121" y="500804"/>
                </a:cubicBezTo>
                <a:cubicBezTo>
                  <a:pt x="614121" y="496035"/>
                  <a:pt x="619102" y="496035"/>
                  <a:pt x="619102" y="496035"/>
                </a:cubicBezTo>
                <a:lnTo>
                  <a:pt x="848071" y="267092"/>
                </a:lnTo>
                <a:cubicBezTo>
                  <a:pt x="857518" y="257555"/>
                  <a:pt x="857518" y="248018"/>
                  <a:pt x="848071" y="238480"/>
                </a:cubicBezTo>
                <a:lnTo>
                  <a:pt x="619102" y="9537"/>
                </a:lnTo>
                <a:cubicBezTo>
                  <a:pt x="617556" y="7914"/>
                  <a:pt x="615667" y="6392"/>
                  <a:pt x="614121" y="4769"/>
                </a:cubicBezTo>
                <a:cubicBezTo>
                  <a:pt x="609483" y="0"/>
                  <a:pt x="604673" y="0"/>
                  <a:pt x="599864" y="0"/>
                </a:cubicBezTo>
                <a:lnTo>
                  <a:pt x="509169" y="0"/>
                </a:lnTo>
                <a:lnTo>
                  <a:pt x="0" y="14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204507-A891-4088-AE26-1FE73065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" y="6133610"/>
            <a:ext cx="584825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217C01CDF565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612408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houding van Jezus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i="1" dirty="0">
                <a:solidFill>
                  <a:schemeClr val="tx1"/>
                </a:solidFill>
              </a:rPr>
              <a:t>Judas</a:t>
            </a:r>
            <a:br>
              <a:rPr lang="nl-NL" sz="2800" dirty="0">
                <a:solidFill>
                  <a:schemeClr val="tx1"/>
                </a:solidFill>
              </a:rPr>
            </a:br>
            <a:r>
              <a:rPr lang="nl-NL" sz="2800" dirty="0">
                <a:solidFill>
                  <a:schemeClr val="tx1"/>
                </a:solidFill>
              </a:rPr>
              <a:t>Vriend, waarom ben je hier?</a:t>
            </a:r>
          </a:p>
          <a:p>
            <a:pPr marL="0" indent="0" algn="ctr">
              <a:buNone/>
            </a:pPr>
            <a:endParaRPr lang="nl-N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800" i="1" dirty="0">
                <a:solidFill>
                  <a:schemeClr val="tx1"/>
                </a:solidFill>
              </a:rPr>
              <a:t>Petrus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chemeClr val="tx1"/>
                </a:solidFill>
              </a:rPr>
              <a:t>Hij keek hem aan</a:t>
            </a:r>
            <a:endParaRPr lang="nl-NL" sz="4400" dirty="0">
              <a:solidFill>
                <a:schemeClr val="tx1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0EA9ED0-A891-49C7-A5D3-873F599C7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9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847D3502-15D7-40E3-8799-AADA72E46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C2E7F5-B21B-4A18-935E-6141F555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Berouw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A84DC666-97B4-4AC4-9916-A1936C2F6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A5BBDEF-410E-4327-A203-8368B519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r>
              <a:rPr lang="nl-NL" dirty="0"/>
              <a:t>Judas, zonder hoop en zonder uitzicht.</a:t>
            </a:r>
          </a:p>
          <a:p>
            <a:endParaRPr lang="nl-NL" dirty="0"/>
          </a:p>
          <a:p>
            <a:r>
              <a:rPr lang="nl-NL" dirty="0"/>
              <a:t>Hij maakt een einde aan zijn leven</a:t>
            </a:r>
          </a:p>
        </p:txBody>
      </p:sp>
      <p:pic>
        <p:nvPicPr>
          <p:cNvPr id="3074" name="Picture 2" descr="Gerelateerde afbeelding">
            <a:extLst>
              <a:ext uri="{FF2B5EF4-FFF2-40B4-BE49-F238E27FC236}">
                <a16:creationId xmlns:a16="http://schemas.microsoft.com/office/drawing/2014/main" id="{0CA18B81-145C-4770-B9E0-3B59A693B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23667" y="640080"/>
            <a:ext cx="4097162" cy="5252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" name="Freeform 43">
            <a:extLst>
              <a:ext uri="{FF2B5EF4-FFF2-40B4-BE49-F238E27FC236}">
                <a16:creationId xmlns:a16="http://schemas.microsoft.com/office/drawing/2014/main" id="{4EEFCCD7-9BFF-47EA-9C91-94E380FD8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37160" y="6061223"/>
            <a:ext cx="641367" cy="506277"/>
          </a:xfrm>
          <a:custGeom>
            <a:avLst/>
            <a:gdLst>
              <a:gd name="connsiteX0" fmla="*/ 0 w 855156"/>
              <a:gd name="connsiteY0" fmla="*/ 506277 h 506277"/>
              <a:gd name="connsiteX1" fmla="*/ 509169 w 855156"/>
              <a:gd name="connsiteY1" fmla="*/ 505572 h 506277"/>
              <a:gd name="connsiteX2" fmla="*/ 599864 w 855156"/>
              <a:gd name="connsiteY2" fmla="*/ 505572 h 506277"/>
              <a:gd name="connsiteX3" fmla="*/ 614121 w 855156"/>
              <a:gd name="connsiteY3" fmla="*/ 500804 h 506277"/>
              <a:gd name="connsiteX4" fmla="*/ 619102 w 855156"/>
              <a:gd name="connsiteY4" fmla="*/ 496035 h 506277"/>
              <a:gd name="connsiteX5" fmla="*/ 848071 w 855156"/>
              <a:gd name="connsiteY5" fmla="*/ 267092 h 506277"/>
              <a:gd name="connsiteX6" fmla="*/ 848071 w 855156"/>
              <a:gd name="connsiteY6" fmla="*/ 238480 h 506277"/>
              <a:gd name="connsiteX7" fmla="*/ 619102 w 855156"/>
              <a:gd name="connsiteY7" fmla="*/ 9537 h 506277"/>
              <a:gd name="connsiteX8" fmla="*/ 614121 w 855156"/>
              <a:gd name="connsiteY8" fmla="*/ 4769 h 506277"/>
              <a:gd name="connsiteX9" fmla="*/ 599864 w 855156"/>
              <a:gd name="connsiteY9" fmla="*/ 0 h 506277"/>
              <a:gd name="connsiteX10" fmla="*/ 509169 w 855156"/>
              <a:gd name="connsiteY10" fmla="*/ 0 h 506277"/>
              <a:gd name="connsiteX11" fmla="*/ 0 w 855156"/>
              <a:gd name="connsiteY11" fmla="*/ 144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5156" h="506277">
                <a:moveTo>
                  <a:pt x="0" y="506277"/>
                </a:moveTo>
                <a:lnTo>
                  <a:pt x="509169" y="505572"/>
                </a:lnTo>
                <a:lnTo>
                  <a:pt x="599864" y="505572"/>
                </a:lnTo>
                <a:cubicBezTo>
                  <a:pt x="604673" y="505572"/>
                  <a:pt x="609483" y="500804"/>
                  <a:pt x="614121" y="500804"/>
                </a:cubicBezTo>
                <a:cubicBezTo>
                  <a:pt x="614121" y="496035"/>
                  <a:pt x="619102" y="496035"/>
                  <a:pt x="619102" y="496035"/>
                </a:cubicBezTo>
                <a:lnTo>
                  <a:pt x="848071" y="267092"/>
                </a:lnTo>
                <a:cubicBezTo>
                  <a:pt x="857518" y="257555"/>
                  <a:pt x="857518" y="248018"/>
                  <a:pt x="848071" y="238480"/>
                </a:cubicBezTo>
                <a:lnTo>
                  <a:pt x="619102" y="9537"/>
                </a:lnTo>
                <a:cubicBezTo>
                  <a:pt x="617556" y="7914"/>
                  <a:pt x="615667" y="6392"/>
                  <a:pt x="614121" y="4769"/>
                </a:cubicBezTo>
                <a:cubicBezTo>
                  <a:pt x="609483" y="0"/>
                  <a:pt x="604673" y="0"/>
                  <a:pt x="599864" y="0"/>
                </a:cubicBezTo>
                <a:lnTo>
                  <a:pt x="509169" y="0"/>
                </a:lnTo>
                <a:lnTo>
                  <a:pt x="0" y="14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204507-A891-4088-AE26-1FE73065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" y="6133610"/>
            <a:ext cx="584825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57F1E4F-1CFF-5643-939E-217C01CDF565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356361311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Roo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178</Words>
  <Application>Microsoft Office PowerPoint</Application>
  <PresentationFormat>Diavoorstelling (4:3)</PresentationFormat>
  <Paragraphs>68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Sliert</vt:lpstr>
      <vt:lpstr>Petrus en Judas</vt:lpstr>
      <vt:lpstr>Vier onderwerpen</vt:lpstr>
      <vt:lpstr>Verraad</vt:lpstr>
      <vt:lpstr>Verraad</vt:lpstr>
      <vt:lpstr>Verraad</vt:lpstr>
      <vt:lpstr>In de hof</vt:lpstr>
      <vt:lpstr>Verloochening</vt:lpstr>
      <vt:lpstr>De houding van Jezus</vt:lpstr>
      <vt:lpstr>Berouw</vt:lpstr>
      <vt:lpstr>Berouw</vt:lpstr>
      <vt:lpstr>Jezus zoekt Petrus op</vt:lpstr>
      <vt:lpstr>Verhaal</vt:lpstr>
      <vt:lpstr>Jezus laat je niet los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Petrus en Judas</dc:title>
  <dc:creator>Tonny Lievers</dc:creator>
  <cp:lastModifiedBy>Tonny Lievers</cp:lastModifiedBy>
  <cp:revision>7</cp:revision>
  <dcterms:created xsi:type="dcterms:W3CDTF">2019-04-11T20:13:41Z</dcterms:created>
  <dcterms:modified xsi:type="dcterms:W3CDTF">2019-04-13T19:38:53Z</dcterms:modified>
</cp:coreProperties>
</file>