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9"/>
  </p:notesMasterIdLst>
  <p:handoutMasterIdLst>
    <p:handoutMasterId r:id="rId20"/>
  </p:handoutMasterIdLst>
  <p:sldIdLst>
    <p:sldId id="256" r:id="rId2"/>
    <p:sldId id="275" r:id="rId3"/>
    <p:sldId id="276" r:id="rId4"/>
    <p:sldId id="278" r:id="rId5"/>
    <p:sldId id="287" r:id="rId6"/>
    <p:sldId id="288" r:id="rId7"/>
    <p:sldId id="289" r:id="rId8"/>
    <p:sldId id="284" r:id="rId9"/>
    <p:sldId id="281" r:id="rId10"/>
    <p:sldId id="283" r:id="rId11"/>
    <p:sldId id="286" r:id="rId12"/>
    <p:sldId id="290" r:id="rId13"/>
    <p:sldId id="291" r:id="rId14"/>
    <p:sldId id="292" r:id="rId15"/>
    <p:sldId id="293" r:id="rId16"/>
    <p:sldId id="294" r:id="rId17"/>
    <p:sldId id="295" r:id="rId18"/>
  </p:sldIdLst>
  <p:sldSz cx="9144000" cy="6858000" type="screen4x3"/>
  <p:notesSz cx="687546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nny Lievers" initials="TL" lastIdx="3" clrIdx="0">
    <p:extLst>
      <p:ext uri="{19B8F6BF-5375-455C-9EA6-DF929625EA0E}">
        <p15:presenceInfo xmlns:p15="http://schemas.microsoft.com/office/powerpoint/2012/main" userId="17767011_tp_dropbox"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77206" autoAdjust="0"/>
  </p:normalViewPr>
  <p:slideViewPr>
    <p:cSldViewPr snapToGrid="0">
      <p:cViewPr varScale="1">
        <p:scale>
          <a:sx n="68" d="100"/>
          <a:sy n="68" d="100"/>
        </p:scale>
        <p:origin x="1848" y="53"/>
      </p:cViewPr>
      <p:guideLst/>
    </p:cSldViewPr>
  </p:slideViewPr>
  <p:notesTextViewPr>
    <p:cViewPr>
      <p:scale>
        <a:sx n="1" d="1"/>
        <a:sy n="1" d="1"/>
      </p:scale>
      <p:origin x="0" y="0"/>
    </p:cViewPr>
  </p:notesTextViewPr>
  <p:sorterViewPr>
    <p:cViewPr>
      <p:scale>
        <a:sx n="125" d="100"/>
        <a:sy n="125" d="100"/>
      </p:scale>
      <p:origin x="0" y="-11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E80A5F7-2984-4716-8548-AB5A5E0EEA38}"/>
              </a:ext>
            </a:extLst>
          </p:cNvPr>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Tijdelijke aanduiding voor datum 2">
            <a:extLst>
              <a:ext uri="{FF2B5EF4-FFF2-40B4-BE49-F238E27FC236}">
                <a16:creationId xmlns:a16="http://schemas.microsoft.com/office/drawing/2014/main" id="{8F5E73CA-F9A6-45F9-BB91-33AA76D756B8}"/>
              </a:ext>
            </a:extLst>
          </p:cNvPr>
          <p:cNvSpPr>
            <a:spLocks noGrp="1"/>
          </p:cNvSpPr>
          <p:nvPr>
            <p:ph type="dt" sz="quarter" idx="1"/>
          </p:nvPr>
        </p:nvSpPr>
        <p:spPr>
          <a:xfrm>
            <a:off x="3894505" y="0"/>
            <a:ext cx="2979367" cy="501879"/>
          </a:xfrm>
          <a:prstGeom prst="rect">
            <a:avLst/>
          </a:prstGeom>
        </p:spPr>
        <p:txBody>
          <a:bodyPr vert="horz" lIns="96442" tIns="48221" rIns="96442" bIns="48221" rtlCol="0"/>
          <a:lstStyle>
            <a:lvl1pPr algn="r">
              <a:defRPr sz="1300"/>
            </a:lvl1pPr>
          </a:lstStyle>
          <a:p>
            <a:fld id="{AF4806CC-6680-48B4-8985-3646CA1C02C4}" type="datetimeFigureOut">
              <a:rPr lang="nl-NL" smtClean="0"/>
              <a:t>23-2-2019</a:t>
            </a:fld>
            <a:endParaRPr lang="nl-NL"/>
          </a:p>
        </p:txBody>
      </p:sp>
      <p:sp>
        <p:nvSpPr>
          <p:cNvPr id="4" name="Tijdelijke aanduiding voor voettekst 3">
            <a:extLst>
              <a:ext uri="{FF2B5EF4-FFF2-40B4-BE49-F238E27FC236}">
                <a16:creationId xmlns:a16="http://schemas.microsoft.com/office/drawing/2014/main" id="{89149454-9904-459F-B3C2-E8FE76D56252}"/>
              </a:ext>
            </a:extLst>
          </p:cNvPr>
          <p:cNvSpPr>
            <a:spLocks noGrp="1"/>
          </p:cNvSpPr>
          <p:nvPr>
            <p:ph type="ftr" sz="quarter" idx="2"/>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5" name="Tijdelijke aanduiding voor dianummer 4">
            <a:extLst>
              <a:ext uri="{FF2B5EF4-FFF2-40B4-BE49-F238E27FC236}">
                <a16:creationId xmlns:a16="http://schemas.microsoft.com/office/drawing/2014/main" id="{14509B91-C611-4B1A-9755-08FE92AC7B15}"/>
              </a:ext>
            </a:extLst>
          </p:cNvPr>
          <p:cNvSpPr>
            <a:spLocks noGrp="1"/>
          </p:cNvSpPr>
          <p:nvPr>
            <p:ph type="sldNum" sz="quarter" idx="3"/>
          </p:nvPr>
        </p:nvSpPr>
        <p:spPr>
          <a:xfrm>
            <a:off x="3894505" y="9500961"/>
            <a:ext cx="2979367" cy="501878"/>
          </a:xfrm>
          <a:prstGeom prst="rect">
            <a:avLst/>
          </a:prstGeom>
        </p:spPr>
        <p:txBody>
          <a:bodyPr vert="horz" lIns="96442" tIns="48221" rIns="96442" bIns="48221" rtlCol="0" anchor="b"/>
          <a:lstStyle>
            <a:lvl1pPr algn="r">
              <a:defRPr sz="1300"/>
            </a:lvl1pPr>
          </a:lstStyle>
          <a:p>
            <a:fld id="{0CE49D2F-7FE6-4B13-A984-A717D6374F35}" type="slidenum">
              <a:rPr lang="nl-NL" smtClean="0"/>
              <a:t>‹nr.›</a:t>
            </a:fld>
            <a:endParaRPr lang="nl-NL"/>
          </a:p>
        </p:txBody>
      </p:sp>
    </p:spTree>
    <p:extLst>
      <p:ext uri="{BB962C8B-B14F-4D97-AF65-F5344CB8AC3E}">
        <p14:creationId xmlns:p14="http://schemas.microsoft.com/office/powerpoint/2010/main" val="2298586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Tijdelijke aanduiding voor datum 2"/>
          <p:cNvSpPr>
            <a:spLocks noGrp="1"/>
          </p:cNvSpPr>
          <p:nvPr>
            <p:ph type="dt" idx="1"/>
          </p:nvPr>
        </p:nvSpPr>
        <p:spPr>
          <a:xfrm>
            <a:off x="3894505" y="0"/>
            <a:ext cx="2979367" cy="501879"/>
          </a:xfrm>
          <a:prstGeom prst="rect">
            <a:avLst/>
          </a:prstGeom>
        </p:spPr>
        <p:txBody>
          <a:bodyPr vert="horz" lIns="96442" tIns="48221" rIns="96442" bIns="48221" rtlCol="0"/>
          <a:lstStyle>
            <a:lvl1pPr algn="r">
              <a:defRPr sz="1300"/>
            </a:lvl1pPr>
          </a:lstStyle>
          <a:p>
            <a:fld id="{1D462968-1A19-4C20-B9E1-6589ED13BB54}" type="datetimeFigureOut">
              <a:rPr lang="nl-NL" smtClean="0"/>
              <a:t>23-2-2019</a:t>
            </a:fld>
            <a:endParaRPr lang="nl-NL"/>
          </a:p>
        </p:txBody>
      </p:sp>
      <p:sp>
        <p:nvSpPr>
          <p:cNvPr id="4" name="Tijdelijke aanduiding voor dia-afbeelding 3"/>
          <p:cNvSpPr>
            <a:spLocks noGrp="1" noRot="1" noChangeAspect="1"/>
          </p:cNvSpPr>
          <p:nvPr>
            <p:ph type="sldImg" idx="2"/>
          </p:nvPr>
        </p:nvSpPr>
        <p:spPr>
          <a:xfrm>
            <a:off x="1189038" y="1250950"/>
            <a:ext cx="4497387" cy="3375025"/>
          </a:xfrm>
          <a:prstGeom prst="rect">
            <a:avLst/>
          </a:prstGeom>
          <a:noFill/>
          <a:ln w="12700">
            <a:solidFill>
              <a:prstClr val="black"/>
            </a:solidFill>
          </a:ln>
        </p:spPr>
        <p:txBody>
          <a:bodyPr vert="horz" lIns="96442" tIns="48221" rIns="96442" bIns="48221" rtlCol="0" anchor="ctr"/>
          <a:lstStyle/>
          <a:p>
            <a:endParaRPr lang="nl-NL"/>
          </a:p>
        </p:txBody>
      </p:sp>
      <p:sp>
        <p:nvSpPr>
          <p:cNvPr id="5" name="Tijdelijke aanduiding voor notities 4"/>
          <p:cNvSpPr>
            <a:spLocks noGrp="1"/>
          </p:cNvSpPr>
          <p:nvPr>
            <p:ph type="body" sz="quarter" idx="3"/>
          </p:nvPr>
        </p:nvSpPr>
        <p:spPr>
          <a:xfrm>
            <a:off x="687547" y="4813866"/>
            <a:ext cx="5500370" cy="3938617"/>
          </a:xfrm>
          <a:prstGeom prst="rect">
            <a:avLst/>
          </a:prstGeom>
        </p:spPr>
        <p:txBody>
          <a:bodyPr vert="horz" lIns="96442" tIns="48221" rIns="96442" bIns="48221"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3894505" y="9500961"/>
            <a:ext cx="2979367" cy="501878"/>
          </a:xfrm>
          <a:prstGeom prst="rect">
            <a:avLst/>
          </a:prstGeom>
        </p:spPr>
        <p:txBody>
          <a:bodyPr vert="horz" lIns="96442" tIns="48221" rIns="96442" bIns="48221" rtlCol="0" anchor="b"/>
          <a:lstStyle>
            <a:lvl1pPr algn="r">
              <a:defRPr sz="1300"/>
            </a:lvl1pPr>
          </a:lstStyle>
          <a:p>
            <a:fld id="{96639425-3422-4343-A774-F10FF4743428}" type="slidenum">
              <a:rPr lang="nl-NL" smtClean="0"/>
              <a:t>‹nr.›</a:t>
            </a:fld>
            <a:endParaRPr lang="nl-NL"/>
          </a:p>
        </p:txBody>
      </p:sp>
    </p:spTree>
    <p:extLst>
      <p:ext uri="{BB962C8B-B14F-4D97-AF65-F5344CB8AC3E}">
        <p14:creationId xmlns:p14="http://schemas.microsoft.com/office/powerpoint/2010/main" val="670685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96639425-3422-4343-A774-F10FF4743428}" type="slidenum">
              <a:rPr lang="nl-NL" smtClean="0"/>
              <a:t>1</a:t>
            </a:fld>
            <a:endParaRPr lang="nl-NL"/>
          </a:p>
        </p:txBody>
      </p:sp>
    </p:spTree>
    <p:extLst>
      <p:ext uri="{BB962C8B-B14F-4D97-AF65-F5344CB8AC3E}">
        <p14:creationId xmlns:p14="http://schemas.microsoft.com/office/powerpoint/2010/main" val="320338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6639425-3422-4343-A774-F10FF4743428}" type="slidenum">
              <a:rPr lang="nl-NL" smtClean="0"/>
              <a:t>10</a:t>
            </a:fld>
            <a:endParaRPr lang="nl-NL"/>
          </a:p>
        </p:txBody>
      </p:sp>
    </p:spTree>
    <p:extLst>
      <p:ext uri="{BB962C8B-B14F-4D97-AF65-F5344CB8AC3E}">
        <p14:creationId xmlns:p14="http://schemas.microsoft.com/office/powerpoint/2010/main" val="4126560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6639425-3422-4343-A774-F10FF4743428}" type="slidenum">
              <a:rPr lang="nl-NL" smtClean="0"/>
              <a:t>11</a:t>
            </a:fld>
            <a:endParaRPr lang="nl-NL"/>
          </a:p>
        </p:txBody>
      </p:sp>
    </p:spTree>
    <p:extLst>
      <p:ext uri="{BB962C8B-B14F-4D97-AF65-F5344CB8AC3E}">
        <p14:creationId xmlns:p14="http://schemas.microsoft.com/office/powerpoint/2010/main" val="431948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2161039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40022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‹nr.›</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7253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616944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9974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679261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443950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557334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nl-NL"/>
              <a:t>Klik om stijl te bewerken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2285563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2127019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346492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2/23/2019</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622034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2/23/2019</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00130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2/23/2019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339212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677411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93795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a:solidFill>
            <a:schemeClr val="accent1">
              <a:lumMod val="75000"/>
              <a:alpha val="40000"/>
            </a:schemeClr>
          </a:solidFill>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49" name="Group 48"/>
          <p:cNvGrpSpPr/>
          <p:nvPr/>
        </p:nvGrpSpPr>
        <p:grpSpPr>
          <a:xfrm>
            <a:off x="20421" y="-318"/>
            <a:ext cx="1952272" cy="6853571"/>
            <a:chOff x="6627813" y="195220"/>
            <a:chExt cx="1952625" cy="5678531"/>
          </a:xfrm>
          <a:solidFill>
            <a:schemeClr val="accent1"/>
          </a:solidFill>
        </p:grpSpPr>
        <p:sp>
          <p:nvSpPr>
            <p:cNvPr id="50" name="Freeform 27"/>
            <p:cNvSpPr/>
            <p:nvPr/>
          </p:nvSpPr>
          <p:spPr bwMode="auto">
            <a:xfrm>
              <a:off x="6627813" y="19522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62" name="Rectangle 61"/>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2/23/2019</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‹nr.›</a:t>
            </a:fld>
            <a:endParaRPr lang="en-US"/>
          </a:p>
        </p:txBody>
      </p:sp>
    </p:spTree>
    <p:extLst>
      <p:ext uri="{BB962C8B-B14F-4D97-AF65-F5344CB8AC3E}">
        <p14:creationId xmlns:p14="http://schemas.microsoft.com/office/powerpoint/2010/main" val="2327166699"/>
      </p:ext>
    </p:extLst>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342822-082E-45C9-8252-A2B72EE37D61}"/>
              </a:ext>
            </a:extLst>
          </p:cNvPr>
          <p:cNvSpPr>
            <a:spLocks noGrp="1"/>
          </p:cNvSpPr>
          <p:nvPr>
            <p:ph type="ctrTitle"/>
          </p:nvPr>
        </p:nvSpPr>
        <p:spPr>
          <a:xfrm>
            <a:off x="2429228" y="869244"/>
            <a:ext cx="4799409" cy="2542177"/>
          </a:xfrm>
        </p:spPr>
        <p:txBody>
          <a:bodyPr>
            <a:normAutofit/>
          </a:bodyPr>
          <a:lstStyle/>
          <a:p>
            <a:pPr algn="ctr"/>
            <a:r>
              <a:rPr lang="nl-NL" sz="5000" dirty="0"/>
              <a:t>Met de wolken</a:t>
            </a:r>
          </a:p>
        </p:txBody>
      </p:sp>
      <p:sp>
        <p:nvSpPr>
          <p:cNvPr id="3" name="Ondertitel 2">
            <a:extLst>
              <a:ext uri="{FF2B5EF4-FFF2-40B4-BE49-F238E27FC236}">
                <a16:creationId xmlns:a16="http://schemas.microsoft.com/office/drawing/2014/main" id="{D7FE028F-453D-4E27-A922-57124EC35C0B}"/>
              </a:ext>
            </a:extLst>
          </p:cNvPr>
          <p:cNvSpPr>
            <a:spLocks noGrp="1"/>
          </p:cNvSpPr>
          <p:nvPr>
            <p:ph type="subTitle" idx="1"/>
          </p:nvPr>
        </p:nvSpPr>
        <p:spPr>
          <a:xfrm>
            <a:off x="2429227" y="3804357"/>
            <a:ext cx="4799409" cy="2415822"/>
          </a:xfrm>
        </p:spPr>
        <p:txBody>
          <a:bodyPr>
            <a:normAutofit/>
          </a:bodyPr>
          <a:lstStyle/>
          <a:p>
            <a:pPr algn="ctr"/>
            <a:r>
              <a:rPr lang="nl-NL" dirty="0"/>
              <a:t>De terugkomst van Christus</a:t>
            </a:r>
          </a:p>
        </p:txBody>
      </p:sp>
    </p:spTree>
    <p:extLst>
      <p:ext uri="{BB962C8B-B14F-4D97-AF65-F5344CB8AC3E}">
        <p14:creationId xmlns:p14="http://schemas.microsoft.com/office/powerpoint/2010/main" val="207273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AA2D13B2-0300-4FE4-B2FF-B24EF9E3A628}"/>
              </a:ext>
            </a:extLst>
          </p:cNvPr>
          <p:cNvPicPr>
            <a:picLocks noChangeAspect="1"/>
          </p:cNvPicPr>
          <p:nvPr/>
        </p:nvPicPr>
        <p:blipFill>
          <a:blip r:embed="rId3"/>
          <a:stretch>
            <a:fillRect/>
          </a:stretch>
        </p:blipFill>
        <p:spPr>
          <a:xfrm>
            <a:off x="7998529" y="651800"/>
            <a:ext cx="1133475" cy="5600700"/>
          </a:xfrm>
          <a:prstGeom prst="rect">
            <a:avLst/>
          </a:prstGeom>
        </p:spPr>
      </p:pic>
      <p:cxnSp>
        <p:nvCxnSpPr>
          <p:cNvPr id="5" name="Rechte verbindingslijn 4">
            <a:extLst>
              <a:ext uri="{FF2B5EF4-FFF2-40B4-BE49-F238E27FC236}">
                <a16:creationId xmlns:a16="http://schemas.microsoft.com/office/drawing/2014/main" id="{D4052D9B-397C-4093-945F-B36B4A91AE61}"/>
              </a:ext>
            </a:extLst>
          </p:cNvPr>
          <p:cNvCxnSpPr>
            <a:cxnSpLocks/>
          </p:cNvCxnSpPr>
          <p:nvPr/>
        </p:nvCxnSpPr>
        <p:spPr>
          <a:xfrm>
            <a:off x="541867" y="4407641"/>
            <a:ext cx="782680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6" name="Groep 35">
            <a:extLst>
              <a:ext uri="{FF2B5EF4-FFF2-40B4-BE49-F238E27FC236}">
                <a16:creationId xmlns:a16="http://schemas.microsoft.com/office/drawing/2014/main" id="{14D4B913-44DB-4AD1-B260-D7B26595CDF2}"/>
              </a:ext>
            </a:extLst>
          </p:cNvPr>
          <p:cNvGrpSpPr/>
          <p:nvPr/>
        </p:nvGrpSpPr>
        <p:grpSpPr>
          <a:xfrm>
            <a:off x="3324268" y="520860"/>
            <a:ext cx="2045441" cy="3271519"/>
            <a:chOff x="3360413" y="812800"/>
            <a:chExt cx="1479713" cy="2979579"/>
          </a:xfrm>
        </p:grpSpPr>
        <p:sp>
          <p:nvSpPr>
            <p:cNvPr id="8" name="Tekstvak 7">
              <a:extLst>
                <a:ext uri="{FF2B5EF4-FFF2-40B4-BE49-F238E27FC236}">
                  <a16:creationId xmlns:a16="http://schemas.microsoft.com/office/drawing/2014/main" id="{F20D72F2-9736-49D6-A29C-11F96A2DE699}"/>
                </a:ext>
              </a:extLst>
            </p:cNvPr>
            <p:cNvSpPr txBox="1"/>
            <p:nvPr/>
          </p:nvSpPr>
          <p:spPr>
            <a:xfrm>
              <a:off x="3360413" y="812800"/>
              <a:ext cx="1479713" cy="588654"/>
            </a:xfrm>
            <a:prstGeom prst="rect">
              <a:avLst/>
            </a:prstGeom>
            <a:noFill/>
          </p:spPr>
          <p:txBody>
            <a:bodyPr wrap="square" rtlCol="0">
              <a:spAutoFit/>
            </a:bodyPr>
            <a:lstStyle/>
            <a:p>
              <a:pPr algn="ctr"/>
              <a:r>
                <a:rPr lang="nl-NL" dirty="0"/>
                <a:t>Christus op Olijfberg</a:t>
              </a:r>
            </a:p>
          </p:txBody>
        </p:sp>
        <p:sp>
          <p:nvSpPr>
            <p:cNvPr id="9" name="Pijl: omlaag 8">
              <a:extLst>
                <a:ext uri="{FF2B5EF4-FFF2-40B4-BE49-F238E27FC236}">
                  <a16:creationId xmlns:a16="http://schemas.microsoft.com/office/drawing/2014/main" id="{C4C51400-F912-449B-B901-90C55AB1EA33}"/>
                </a:ext>
              </a:extLst>
            </p:cNvPr>
            <p:cNvSpPr/>
            <p:nvPr/>
          </p:nvSpPr>
          <p:spPr>
            <a:xfrm>
              <a:off x="4000676" y="1752518"/>
              <a:ext cx="355203" cy="203986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pSp>
        <p:nvGrpSpPr>
          <p:cNvPr id="31" name="Groep 30">
            <a:extLst>
              <a:ext uri="{FF2B5EF4-FFF2-40B4-BE49-F238E27FC236}">
                <a16:creationId xmlns:a16="http://schemas.microsoft.com/office/drawing/2014/main" id="{2F3D369A-3232-449F-804F-EC9781F72C05}"/>
              </a:ext>
            </a:extLst>
          </p:cNvPr>
          <p:cNvGrpSpPr/>
          <p:nvPr/>
        </p:nvGrpSpPr>
        <p:grpSpPr>
          <a:xfrm>
            <a:off x="7304044" y="4470717"/>
            <a:ext cx="1698850" cy="1685096"/>
            <a:chOff x="7376424" y="4471231"/>
            <a:chExt cx="1479713" cy="1729738"/>
          </a:xfrm>
        </p:grpSpPr>
        <p:sp>
          <p:nvSpPr>
            <p:cNvPr id="6" name="Pijl: omlaag 5">
              <a:extLst>
                <a:ext uri="{FF2B5EF4-FFF2-40B4-BE49-F238E27FC236}">
                  <a16:creationId xmlns:a16="http://schemas.microsoft.com/office/drawing/2014/main" id="{66DB3CD5-63B0-4382-8445-88FC92067871}"/>
                </a:ext>
              </a:extLst>
            </p:cNvPr>
            <p:cNvSpPr/>
            <p:nvPr/>
          </p:nvSpPr>
          <p:spPr>
            <a:xfrm rot="9202637">
              <a:off x="7634643" y="4471231"/>
              <a:ext cx="429100" cy="79050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a:extLst>
                <a:ext uri="{FF2B5EF4-FFF2-40B4-BE49-F238E27FC236}">
                  <a16:creationId xmlns:a16="http://schemas.microsoft.com/office/drawing/2014/main" id="{03D1F8A3-10FB-40BF-9693-37A99B17277C}"/>
                </a:ext>
              </a:extLst>
            </p:cNvPr>
            <p:cNvSpPr txBox="1"/>
            <p:nvPr/>
          </p:nvSpPr>
          <p:spPr>
            <a:xfrm>
              <a:off x="7376424" y="5488807"/>
              <a:ext cx="1479713" cy="712162"/>
            </a:xfrm>
            <a:prstGeom prst="rect">
              <a:avLst/>
            </a:prstGeom>
            <a:noFill/>
          </p:spPr>
          <p:txBody>
            <a:bodyPr wrap="square" rtlCol="0">
              <a:spAutoFit/>
            </a:bodyPr>
            <a:lstStyle/>
            <a:p>
              <a:pPr algn="ctr"/>
              <a:r>
                <a:rPr lang="nl-NL" dirty="0"/>
                <a:t>Witte troon</a:t>
              </a:r>
            </a:p>
          </p:txBody>
        </p:sp>
      </p:grpSp>
      <p:sp>
        <p:nvSpPr>
          <p:cNvPr id="3" name="Rechthoek 2">
            <a:extLst>
              <a:ext uri="{FF2B5EF4-FFF2-40B4-BE49-F238E27FC236}">
                <a16:creationId xmlns:a16="http://schemas.microsoft.com/office/drawing/2014/main" id="{FF1D99E6-0650-47E7-9B65-F78A8EA4E145}"/>
              </a:ext>
            </a:extLst>
          </p:cNvPr>
          <p:cNvSpPr/>
          <p:nvPr/>
        </p:nvSpPr>
        <p:spPr>
          <a:xfrm>
            <a:off x="4480419" y="4130470"/>
            <a:ext cx="3176853" cy="2771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1000 jarig rijk</a:t>
            </a:r>
          </a:p>
        </p:txBody>
      </p:sp>
      <p:grpSp>
        <p:nvGrpSpPr>
          <p:cNvPr id="32" name="Groep 31">
            <a:extLst>
              <a:ext uri="{FF2B5EF4-FFF2-40B4-BE49-F238E27FC236}">
                <a16:creationId xmlns:a16="http://schemas.microsoft.com/office/drawing/2014/main" id="{26E5B7DF-4861-4AE3-869B-686431D135E1}"/>
              </a:ext>
            </a:extLst>
          </p:cNvPr>
          <p:cNvGrpSpPr/>
          <p:nvPr/>
        </p:nvGrpSpPr>
        <p:grpSpPr>
          <a:xfrm>
            <a:off x="5493181" y="4678692"/>
            <a:ext cx="2090456" cy="1258075"/>
            <a:chOff x="6092297" y="4544713"/>
            <a:chExt cx="1708176" cy="1392054"/>
          </a:xfrm>
        </p:grpSpPr>
        <p:sp>
          <p:nvSpPr>
            <p:cNvPr id="12" name="Pijl: omlaag 11">
              <a:extLst>
                <a:ext uri="{FF2B5EF4-FFF2-40B4-BE49-F238E27FC236}">
                  <a16:creationId xmlns:a16="http://schemas.microsoft.com/office/drawing/2014/main" id="{70EEF87A-0B9E-4653-A29B-4AF8FB2811FB}"/>
                </a:ext>
              </a:extLst>
            </p:cNvPr>
            <p:cNvSpPr/>
            <p:nvPr/>
          </p:nvSpPr>
          <p:spPr>
            <a:xfrm rot="14185316">
              <a:off x="7025436" y="4229907"/>
              <a:ext cx="460231" cy="108984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a:extLst>
                <a:ext uri="{FF2B5EF4-FFF2-40B4-BE49-F238E27FC236}">
                  <a16:creationId xmlns:a16="http://schemas.microsoft.com/office/drawing/2014/main" id="{E369B716-C9B2-410D-91F7-031E637FECA1}"/>
                </a:ext>
              </a:extLst>
            </p:cNvPr>
            <p:cNvSpPr txBox="1"/>
            <p:nvPr/>
          </p:nvSpPr>
          <p:spPr>
            <a:xfrm>
              <a:off x="6092297" y="5290436"/>
              <a:ext cx="1479713" cy="646331"/>
            </a:xfrm>
            <a:prstGeom prst="rect">
              <a:avLst/>
            </a:prstGeom>
            <a:noFill/>
          </p:spPr>
          <p:txBody>
            <a:bodyPr wrap="square" rtlCol="0">
              <a:spAutoFit/>
            </a:bodyPr>
            <a:lstStyle/>
            <a:p>
              <a:pPr algn="ctr"/>
              <a:r>
                <a:rPr lang="nl-NL" dirty="0"/>
                <a:t>Satan losgelaten</a:t>
              </a:r>
            </a:p>
          </p:txBody>
        </p:sp>
      </p:grpSp>
      <p:grpSp>
        <p:nvGrpSpPr>
          <p:cNvPr id="34" name="Groep 33">
            <a:extLst>
              <a:ext uri="{FF2B5EF4-FFF2-40B4-BE49-F238E27FC236}">
                <a16:creationId xmlns:a16="http://schemas.microsoft.com/office/drawing/2014/main" id="{06C802AE-A35A-469B-9FAB-460E609D63A1}"/>
              </a:ext>
            </a:extLst>
          </p:cNvPr>
          <p:cNvGrpSpPr/>
          <p:nvPr/>
        </p:nvGrpSpPr>
        <p:grpSpPr>
          <a:xfrm>
            <a:off x="2973600" y="4467114"/>
            <a:ext cx="1518302" cy="1312903"/>
            <a:chOff x="2830188" y="4526038"/>
            <a:chExt cx="1479713" cy="1462055"/>
          </a:xfrm>
        </p:grpSpPr>
        <p:sp>
          <p:nvSpPr>
            <p:cNvPr id="14" name="Pijl: omlaag 13">
              <a:extLst>
                <a:ext uri="{FF2B5EF4-FFF2-40B4-BE49-F238E27FC236}">
                  <a16:creationId xmlns:a16="http://schemas.microsoft.com/office/drawing/2014/main" id="{BD739E01-E141-4896-BAD6-D1CC77B942AB}"/>
                </a:ext>
              </a:extLst>
            </p:cNvPr>
            <p:cNvSpPr/>
            <p:nvPr/>
          </p:nvSpPr>
          <p:spPr>
            <a:xfrm rot="12205472">
              <a:off x="3828844" y="4526038"/>
              <a:ext cx="398597" cy="68069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ekstvak 15">
              <a:extLst>
                <a:ext uri="{FF2B5EF4-FFF2-40B4-BE49-F238E27FC236}">
                  <a16:creationId xmlns:a16="http://schemas.microsoft.com/office/drawing/2014/main" id="{C8DE02C7-BADF-4724-8970-21FCCB19B314}"/>
                </a:ext>
              </a:extLst>
            </p:cNvPr>
            <p:cNvSpPr txBox="1"/>
            <p:nvPr/>
          </p:nvSpPr>
          <p:spPr>
            <a:xfrm>
              <a:off x="2830188" y="5275932"/>
              <a:ext cx="1479713" cy="712161"/>
            </a:xfrm>
            <a:prstGeom prst="rect">
              <a:avLst/>
            </a:prstGeom>
            <a:noFill/>
          </p:spPr>
          <p:txBody>
            <a:bodyPr wrap="square" rtlCol="0">
              <a:spAutoFit/>
            </a:bodyPr>
            <a:lstStyle/>
            <a:p>
              <a:pPr algn="ctr"/>
              <a:r>
                <a:rPr lang="nl-NL" dirty="0" err="1"/>
                <a:t>Arma-geddon</a:t>
              </a:r>
              <a:endParaRPr lang="nl-NL" dirty="0"/>
            </a:p>
          </p:txBody>
        </p:sp>
      </p:grpSp>
      <p:grpSp>
        <p:nvGrpSpPr>
          <p:cNvPr id="52" name="Groep 51">
            <a:extLst>
              <a:ext uri="{FF2B5EF4-FFF2-40B4-BE49-F238E27FC236}">
                <a16:creationId xmlns:a16="http://schemas.microsoft.com/office/drawing/2014/main" id="{E2992116-C1F7-4778-A86F-97CEA8D57C72}"/>
              </a:ext>
            </a:extLst>
          </p:cNvPr>
          <p:cNvGrpSpPr/>
          <p:nvPr/>
        </p:nvGrpSpPr>
        <p:grpSpPr>
          <a:xfrm>
            <a:off x="3819285" y="4489523"/>
            <a:ext cx="1917736" cy="1408283"/>
            <a:chOff x="3819285" y="4489523"/>
            <a:chExt cx="1917736" cy="1408283"/>
          </a:xfrm>
        </p:grpSpPr>
        <p:sp>
          <p:nvSpPr>
            <p:cNvPr id="15" name="Tekstvak 14">
              <a:extLst>
                <a:ext uri="{FF2B5EF4-FFF2-40B4-BE49-F238E27FC236}">
                  <a16:creationId xmlns:a16="http://schemas.microsoft.com/office/drawing/2014/main" id="{0B718093-F9D2-483F-87C2-0F137191F5A6}"/>
                </a:ext>
              </a:extLst>
            </p:cNvPr>
            <p:cNvSpPr txBox="1"/>
            <p:nvPr/>
          </p:nvSpPr>
          <p:spPr>
            <a:xfrm>
              <a:off x="3819285" y="5297736"/>
              <a:ext cx="1917736" cy="600070"/>
            </a:xfrm>
            <a:prstGeom prst="rect">
              <a:avLst/>
            </a:prstGeom>
            <a:noFill/>
          </p:spPr>
          <p:txBody>
            <a:bodyPr wrap="square" rtlCol="0">
              <a:spAutoFit/>
            </a:bodyPr>
            <a:lstStyle/>
            <a:p>
              <a:pPr algn="ctr"/>
              <a:r>
                <a:rPr lang="nl-NL" dirty="0"/>
                <a:t>Satan geketend</a:t>
              </a:r>
            </a:p>
          </p:txBody>
        </p:sp>
        <p:sp>
          <p:nvSpPr>
            <p:cNvPr id="17" name="Pijl: omlaag 16">
              <a:extLst>
                <a:ext uri="{FF2B5EF4-FFF2-40B4-BE49-F238E27FC236}">
                  <a16:creationId xmlns:a16="http://schemas.microsoft.com/office/drawing/2014/main" id="{8D8F6BB1-BA03-4DB2-A5A6-992965362086}"/>
                </a:ext>
              </a:extLst>
            </p:cNvPr>
            <p:cNvSpPr/>
            <p:nvPr/>
          </p:nvSpPr>
          <p:spPr>
            <a:xfrm rot="20410450">
              <a:off x="4533468" y="4489523"/>
              <a:ext cx="387792" cy="82017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37" name="Groep 36">
            <a:extLst>
              <a:ext uri="{FF2B5EF4-FFF2-40B4-BE49-F238E27FC236}">
                <a16:creationId xmlns:a16="http://schemas.microsoft.com/office/drawing/2014/main" id="{E7C682A8-41B3-4CC4-9D4D-0B5582BB6C1E}"/>
              </a:ext>
            </a:extLst>
          </p:cNvPr>
          <p:cNvGrpSpPr/>
          <p:nvPr/>
        </p:nvGrpSpPr>
        <p:grpSpPr>
          <a:xfrm>
            <a:off x="2719901" y="2516821"/>
            <a:ext cx="1533893" cy="1498149"/>
            <a:chOff x="2857380" y="2721144"/>
            <a:chExt cx="1392757" cy="1336290"/>
          </a:xfrm>
        </p:grpSpPr>
        <p:sp>
          <p:nvSpPr>
            <p:cNvPr id="19" name="Tekstvak 18">
              <a:extLst>
                <a:ext uri="{FF2B5EF4-FFF2-40B4-BE49-F238E27FC236}">
                  <a16:creationId xmlns:a16="http://schemas.microsoft.com/office/drawing/2014/main" id="{991E7C14-5C97-4535-BC12-E840B7F9E6AE}"/>
                </a:ext>
              </a:extLst>
            </p:cNvPr>
            <p:cNvSpPr txBox="1"/>
            <p:nvPr/>
          </p:nvSpPr>
          <p:spPr>
            <a:xfrm>
              <a:off x="2857380" y="2721144"/>
              <a:ext cx="1392757" cy="576497"/>
            </a:xfrm>
            <a:prstGeom prst="rect">
              <a:avLst/>
            </a:prstGeom>
            <a:noFill/>
          </p:spPr>
          <p:txBody>
            <a:bodyPr wrap="square" rtlCol="0">
              <a:spAutoFit/>
            </a:bodyPr>
            <a:lstStyle/>
            <a:p>
              <a:pPr algn="ctr"/>
              <a:r>
                <a:rPr lang="nl-NL" dirty="0"/>
                <a:t>Grote verdrukking</a:t>
              </a:r>
            </a:p>
          </p:txBody>
        </p:sp>
        <p:sp>
          <p:nvSpPr>
            <p:cNvPr id="20" name="Pijl: omlaag 19">
              <a:extLst>
                <a:ext uri="{FF2B5EF4-FFF2-40B4-BE49-F238E27FC236}">
                  <a16:creationId xmlns:a16="http://schemas.microsoft.com/office/drawing/2014/main" id="{1DAE362C-9B07-4C21-ACBF-7E448563D2B6}"/>
                </a:ext>
              </a:extLst>
            </p:cNvPr>
            <p:cNvSpPr/>
            <p:nvPr/>
          </p:nvSpPr>
          <p:spPr>
            <a:xfrm>
              <a:off x="3275047" y="3451094"/>
              <a:ext cx="526435" cy="60634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1" name="Rechthoek 20">
            <a:extLst>
              <a:ext uri="{FF2B5EF4-FFF2-40B4-BE49-F238E27FC236}">
                <a16:creationId xmlns:a16="http://schemas.microsoft.com/office/drawing/2014/main" id="{5ACAF739-9A91-4C1E-81BB-D869139928E1}"/>
              </a:ext>
            </a:extLst>
          </p:cNvPr>
          <p:cNvSpPr/>
          <p:nvPr/>
        </p:nvSpPr>
        <p:spPr>
          <a:xfrm>
            <a:off x="1616889" y="4130471"/>
            <a:ext cx="1428674" cy="27715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3.5 jaar</a:t>
            </a:r>
          </a:p>
        </p:txBody>
      </p:sp>
      <p:grpSp>
        <p:nvGrpSpPr>
          <p:cNvPr id="38" name="Groep 37">
            <a:extLst>
              <a:ext uri="{FF2B5EF4-FFF2-40B4-BE49-F238E27FC236}">
                <a16:creationId xmlns:a16="http://schemas.microsoft.com/office/drawing/2014/main" id="{AC1582D1-8B3A-4CD7-87DF-58F6077FFD09}"/>
              </a:ext>
            </a:extLst>
          </p:cNvPr>
          <p:cNvGrpSpPr/>
          <p:nvPr/>
        </p:nvGrpSpPr>
        <p:grpSpPr>
          <a:xfrm>
            <a:off x="1492711" y="1998706"/>
            <a:ext cx="1299540" cy="1974783"/>
            <a:chOff x="1982032" y="2353628"/>
            <a:chExt cx="940113" cy="1683825"/>
          </a:xfrm>
        </p:grpSpPr>
        <p:sp>
          <p:nvSpPr>
            <p:cNvPr id="22" name="Tekstvak 21">
              <a:extLst>
                <a:ext uri="{FF2B5EF4-FFF2-40B4-BE49-F238E27FC236}">
                  <a16:creationId xmlns:a16="http://schemas.microsoft.com/office/drawing/2014/main" id="{C4FC4532-AC81-4ECD-8345-3ED55696C5C2}"/>
                </a:ext>
              </a:extLst>
            </p:cNvPr>
            <p:cNvSpPr txBox="1"/>
            <p:nvPr/>
          </p:nvSpPr>
          <p:spPr>
            <a:xfrm>
              <a:off x="1982032" y="2353628"/>
              <a:ext cx="940113" cy="1023476"/>
            </a:xfrm>
            <a:prstGeom prst="rect">
              <a:avLst/>
            </a:prstGeom>
            <a:noFill/>
          </p:spPr>
          <p:txBody>
            <a:bodyPr wrap="square" rtlCol="0">
              <a:spAutoFit/>
            </a:bodyPr>
            <a:lstStyle/>
            <a:p>
              <a:pPr algn="ctr"/>
              <a:r>
                <a:rPr lang="nl-NL" dirty="0"/>
                <a:t>Beest</a:t>
              </a:r>
            </a:p>
            <a:p>
              <a:pPr algn="ctr"/>
              <a:r>
                <a:rPr lang="nl-NL" dirty="0"/>
                <a:t>Valse profeet</a:t>
              </a:r>
            </a:p>
            <a:p>
              <a:pPr algn="ctr"/>
              <a:r>
                <a:rPr lang="nl-NL" dirty="0"/>
                <a:t>Hoer</a:t>
              </a:r>
            </a:p>
          </p:txBody>
        </p:sp>
        <p:sp>
          <p:nvSpPr>
            <p:cNvPr id="23" name="Pijl: omlaag 22">
              <a:extLst>
                <a:ext uri="{FF2B5EF4-FFF2-40B4-BE49-F238E27FC236}">
                  <a16:creationId xmlns:a16="http://schemas.microsoft.com/office/drawing/2014/main" id="{848FD669-10BF-46F3-8CFC-292E12DD2D40}"/>
                </a:ext>
              </a:extLst>
            </p:cNvPr>
            <p:cNvSpPr/>
            <p:nvPr/>
          </p:nvSpPr>
          <p:spPr>
            <a:xfrm>
              <a:off x="2245375" y="3431113"/>
              <a:ext cx="419427" cy="606340"/>
            </a:xfrm>
            <a:prstGeom prst="downArrow">
              <a:avLst>
                <a:gd name="adj1" fmla="val 50000"/>
                <a:gd name="adj2" fmla="val 5350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51" name="Rechthoek 50">
            <a:extLst>
              <a:ext uri="{FF2B5EF4-FFF2-40B4-BE49-F238E27FC236}">
                <a16:creationId xmlns:a16="http://schemas.microsoft.com/office/drawing/2014/main" id="{178CBEE0-EB08-4E1F-9136-C299D190B1A5}"/>
              </a:ext>
            </a:extLst>
          </p:cNvPr>
          <p:cNvSpPr/>
          <p:nvPr/>
        </p:nvSpPr>
        <p:spPr>
          <a:xfrm>
            <a:off x="3051747" y="4130463"/>
            <a:ext cx="1428674" cy="27715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3.5 jaar</a:t>
            </a:r>
          </a:p>
        </p:txBody>
      </p:sp>
      <p:grpSp>
        <p:nvGrpSpPr>
          <p:cNvPr id="35" name="Groep 34">
            <a:extLst>
              <a:ext uri="{FF2B5EF4-FFF2-40B4-BE49-F238E27FC236}">
                <a16:creationId xmlns:a16="http://schemas.microsoft.com/office/drawing/2014/main" id="{E09B03D3-C604-476B-8C7F-C27C97DC5657}"/>
              </a:ext>
            </a:extLst>
          </p:cNvPr>
          <p:cNvGrpSpPr/>
          <p:nvPr/>
        </p:nvGrpSpPr>
        <p:grpSpPr>
          <a:xfrm>
            <a:off x="1094494" y="4479918"/>
            <a:ext cx="2120402" cy="1816390"/>
            <a:chOff x="1545167" y="4556086"/>
            <a:chExt cx="1621691" cy="1740223"/>
          </a:xfrm>
        </p:grpSpPr>
        <p:sp>
          <p:nvSpPr>
            <p:cNvPr id="24" name="Pijl: omlaag 23">
              <a:extLst>
                <a:ext uri="{FF2B5EF4-FFF2-40B4-BE49-F238E27FC236}">
                  <a16:creationId xmlns:a16="http://schemas.microsoft.com/office/drawing/2014/main" id="{A7EFF4D8-430F-4392-B880-B6E795FA297B}"/>
                </a:ext>
              </a:extLst>
            </p:cNvPr>
            <p:cNvSpPr/>
            <p:nvPr/>
          </p:nvSpPr>
          <p:spPr>
            <a:xfrm rot="13322029">
              <a:off x="2610559" y="4556086"/>
              <a:ext cx="361282" cy="69237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Tekstvak 24">
              <a:extLst>
                <a:ext uri="{FF2B5EF4-FFF2-40B4-BE49-F238E27FC236}">
                  <a16:creationId xmlns:a16="http://schemas.microsoft.com/office/drawing/2014/main" id="{B12AED13-592F-4D84-8A67-ABA275F0FFAD}"/>
                </a:ext>
              </a:extLst>
            </p:cNvPr>
            <p:cNvSpPr txBox="1"/>
            <p:nvPr/>
          </p:nvSpPr>
          <p:spPr>
            <a:xfrm>
              <a:off x="1545167" y="5278935"/>
              <a:ext cx="1621691" cy="1017374"/>
            </a:xfrm>
            <a:prstGeom prst="rect">
              <a:avLst/>
            </a:prstGeom>
            <a:noFill/>
          </p:spPr>
          <p:txBody>
            <a:bodyPr wrap="square" rtlCol="0">
              <a:spAutoFit/>
            </a:bodyPr>
            <a:lstStyle/>
            <a:p>
              <a:pPr algn="ctr"/>
              <a:r>
                <a:rPr lang="nl-NL" dirty="0"/>
                <a:t>Beeld in de tempel</a:t>
              </a:r>
            </a:p>
          </p:txBody>
        </p:sp>
      </p:grpSp>
      <p:grpSp>
        <p:nvGrpSpPr>
          <p:cNvPr id="43" name="Groep 42">
            <a:extLst>
              <a:ext uri="{FF2B5EF4-FFF2-40B4-BE49-F238E27FC236}">
                <a16:creationId xmlns:a16="http://schemas.microsoft.com/office/drawing/2014/main" id="{BCF5E0EA-DF87-4203-82B3-33D78A33FB8F}"/>
              </a:ext>
            </a:extLst>
          </p:cNvPr>
          <p:cNvGrpSpPr/>
          <p:nvPr/>
        </p:nvGrpSpPr>
        <p:grpSpPr>
          <a:xfrm>
            <a:off x="4549778" y="2271795"/>
            <a:ext cx="1726730" cy="1793865"/>
            <a:chOff x="4586771" y="4822193"/>
            <a:chExt cx="1249151" cy="1529563"/>
          </a:xfrm>
        </p:grpSpPr>
        <p:sp>
          <p:nvSpPr>
            <p:cNvPr id="44" name="Tekstvak 43">
              <a:extLst>
                <a:ext uri="{FF2B5EF4-FFF2-40B4-BE49-F238E27FC236}">
                  <a16:creationId xmlns:a16="http://schemas.microsoft.com/office/drawing/2014/main" id="{950E16C8-F423-4A49-842D-457582336851}"/>
                </a:ext>
              </a:extLst>
            </p:cNvPr>
            <p:cNvSpPr txBox="1"/>
            <p:nvPr/>
          </p:nvSpPr>
          <p:spPr>
            <a:xfrm>
              <a:off x="4586771" y="4822193"/>
              <a:ext cx="1249151" cy="551103"/>
            </a:xfrm>
            <a:prstGeom prst="rect">
              <a:avLst/>
            </a:prstGeom>
            <a:noFill/>
          </p:spPr>
          <p:txBody>
            <a:bodyPr wrap="square" rtlCol="0">
              <a:spAutoFit/>
            </a:bodyPr>
            <a:lstStyle/>
            <a:p>
              <a:pPr algn="ctr"/>
              <a:r>
                <a:rPr lang="nl-NL" dirty="0"/>
                <a:t>Bruiloft van het Lam</a:t>
              </a:r>
            </a:p>
          </p:txBody>
        </p:sp>
        <p:sp>
          <p:nvSpPr>
            <p:cNvPr id="45" name="Pijl: omlaag 44">
              <a:extLst>
                <a:ext uri="{FF2B5EF4-FFF2-40B4-BE49-F238E27FC236}">
                  <a16:creationId xmlns:a16="http://schemas.microsoft.com/office/drawing/2014/main" id="{6E04E990-8F2B-4E91-98DE-3646F2E75D53}"/>
                </a:ext>
              </a:extLst>
            </p:cNvPr>
            <p:cNvSpPr/>
            <p:nvPr/>
          </p:nvSpPr>
          <p:spPr>
            <a:xfrm rot="2660923">
              <a:off x="4624867" y="5658194"/>
              <a:ext cx="327167" cy="69356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pSp>
        <p:nvGrpSpPr>
          <p:cNvPr id="46" name="Groep 45">
            <a:extLst>
              <a:ext uri="{FF2B5EF4-FFF2-40B4-BE49-F238E27FC236}">
                <a16:creationId xmlns:a16="http://schemas.microsoft.com/office/drawing/2014/main" id="{2E2047D6-09C8-4124-992D-1F481108D5B9}"/>
              </a:ext>
            </a:extLst>
          </p:cNvPr>
          <p:cNvGrpSpPr/>
          <p:nvPr/>
        </p:nvGrpSpPr>
        <p:grpSpPr>
          <a:xfrm>
            <a:off x="6293960" y="1899920"/>
            <a:ext cx="2160649" cy="2197141"/>
            <a:chOff x="6414667" y="4342334"/>
            <a:chExt cx="1621690" cy="1916615"/>
          </a:xfrm>
        </p:grpSpPr>
        <p:sp>
          <p:nvSpPr>
            <p:cNvPr id="47" name="Pijl: omlaag 46">
              <a:extLst>
                <a:ext uri="{FF2B5EF4-FFF2-40B4-BE49-F238E27FC236}">
                  <a16:creationId xmlns:a16="http://schemas.microsoft.com/office/drawing/2014/main" id="{19353FCB-5B81-4AC6-8D5B-146120520245}"/>
                </a:ext>
              </a:extLst>
            </p:cNvPr>
            <p:cNvSpPr/>
            <p:nvPr/>
          </p:nvSpPr>
          <p:spPr>
            <a:xfrm>
              <a:off x="7240972" y="5169106"/>
              <a:ext cx="384777" cy="108984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8" name="Tekstvak 47">
              <a:extLst>
                <a:ext uri="{FF2B5EF4-FFF2-40B4-BE49-F238E27FC236}">
                  <a16:creationId xmlns:a16="http://schemas.microsoft.com/office/drawing/2014/main" id="{83614DAC-8361-498D-9E88-5D126CFB7105}"/>
                </a:ext>
              </a:extLst>
            </p:cNvPr>
            <p:cNvSpPr txBox="1"/>
            <p:nvPr/>
          </p:nvSpPr>
          <p:spPr>
            <a:xfrm>
              <a:off x="6414667" y="4342334"/>
              <a:ext cx="1621690" cy="646331"/>
            </a:xfrm>
            <a:prstGeom prst="rect">
              <a:avLst/>
            </a:prstGeom>
            <a:noFill/>
          </p:spPr>
          <p:txBody>
            <a:bodyPr wrap="square" rtlCol="0">
              <a:spAutoFit/>
            </a:bodyPr>
            <a:lstStyle/>
            <a:p>
              <a:pPr algn="ctr"/>
              <a:r>
                <a:rPr lang="nl-NL" dirty="0"/>
                <a:t>Satan geoordeeld</a:t>
              </a:r>
            </a:p>
          </p:txBody>
        </p:sp>
      </p:grpSp>
    </p:spTree>
    <p:extLst>
      <p:ext uri="{BB962C8B-B14F-4D97-AF65-F5344CB8AC3E}">
        <p14:creationId xmlns:p14="http://schemas.microsoft.com/office/powerpoint/2010/main" val="2237091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1" grpId="0" animBg="1"/>
      <p:bldP spid="5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C0311FBA-873D-4593-868B-D895046253D5}"/>
              </a:ext>
            </a:extLst>
          </p:cNvPr>
          <p:cNvPicPr>
            <a:picLocks noChangeAspect="1"/>
          </p:cNvPicPr>
          <p:nvPr/>
        </p:nvPicPr>
        <p:blipFill>
          <a:blip r:embed="rId3"/>
          <a:stretch>
            <a:fillRect/>
          </a:stretch>
        </p:blipFill>
        <p:spPr>
          <a:xfrm>
            <a:off x="7765045" y="1125939"/>
            <a:ext cx="1133475" cy="5600700"/>
          </a:xfrm>
          <a:prstGeom prst="rect">
            <a:avLst/>
          </a:prstGeom>
        </p:spPr>
      </p:pic>
      <p:cxnSp>
        <p:nvCxnSpPr>
          <p:cNvPr id="5" name="Rechte verbindingslijn 4">
            <a:extLst>
              <a:ext uri="{FF2B5EF4-FFF2-40B4-BE49-F238E27FC236}">
                <a16:creationId xmlns:a16="http://schemas.microsoft.com/office/drawing/2014/main" id="{D4052D9B-397C-4093-945F-B36B4A91AE61}"/>
              </a:ext>
            </a:extLst>
          </p:cNvPr>
          <p:cNvCxnSpPr>
            <a:cxnSpLocks/>
          </p:cNvCxnSpPr>
          <p:nvPr/>
        </p:nvCxnSpPr>
        <p:spPr>
          <a:xfrm>
            <a:off x="1250583" y="4898114"/>
            <a:ext cx="6860708"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6" name="Groep 35">
            <a:extLst>
              <a:ext uri="{FF2B5EF4-FFF2-40B4-BE49-F238E27FC236}">
                <a16:creationId xmlns:a16="http://schemas.microsoft.com/office/drawing/2014/main" id="{14D4B913-44DB-4AD1-B260-D7B26595CDF2}"/>
              </a:ext>
            </a:extLst>
          </p:cNvPr>
          <p:cNvGrpSpPr/>
          <p:nvPr/>
        </p:nvGrpSpPr>
        <p:grpSpPr>
          <a:xfrm>
            <a:off x="3689540" y="1782501"/>
            <a:ext cx="1792963" cy="2622424"/>
            <a:chOff x="3360413" y="812800"/>
            <a:chExt cx="1479713" cy="2979579"/>
          </a:xfrm>
        </p:grpSpPr>
        <p:sp>
          <p:nvSpPr>
            <p:cNvPr id="8" name="Tekstvak 7">
              <a:extLst>
                <a:ext uri="{FF2B5EF4-FFF2-40B4-BE49-F238E27FC236}">
                  <a16:creationId xmlns:a16="http://schemas.microsoft.com/office/drawing/2014/main" id="{F20D72F2-9736-49D6-A29C-11F96A2DE699}"/>
                </a:ext>
              </a:extLst>
            </p:cNvPr>
            <p:cNvSpPr txBox="1"/>
            <p:nvPr/>
          </p:nvSpPr>
          <p:spPr>
            <a:xfrm>
              <a:off x="3360413" y="812800"/>
              <a:ext cx="1479713" cy="734357"/>
            </a:xfrm>
            <a:prstGeom prst="rect">
              <a:avLst/>
            </a:prstGeom>
            <a:noFill/>
          </p:spPr>
          <p:txBody>
            <a:bodyPr wrap="square" rtlCol="0">
              <a:spAutoFit/>
            </a:bodyPr>
            <a:lstStyle/>
            <a:p>
              <a:pPr algn="ctr"/>
              <a:r>
                <a:rPr lang="nl-NL" dirty="0"/>
                <a:t>Christus op Olijfberg</a:t>
              </a:r>
            </a:p>
          </p:txBody>
        </p:sp>
        <p:sp>
          <p:nvSpPr>
            <p:cNvPr id="9" name="Pijl: omlaag 8">
              <a:extLst>
                <a:ext uri="{FF2B5EF4-FFF2-40B4-BE49-F238E27FC236}">
                  <a16:creationId xmlns:a16="http://schemas.microsoft.com/office/drawing/2014/main" id="{C4C51400-F912-449B-B901-90C55AB1EA33}"/>
                </a:ext>
              </a:extLst>
            </p:cNvPr>
            <p:cNvSpPr/>
            <p:nvPr/>
          </p:nvSpPr>
          <p:spPr>
            <a:xfrm>
              <a:off x="4000676" y="1752518"/>
              <a:ext cx="355203" cy="203986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pSp>
        <p:nvGrpSpPr>
          <p:cNvPr id="31" name="Groep 30">
            <a:extLst>
              <a:ext uri="{FF2B5EF4-FFF2-40B4-BE49-F238E27FC236}">
                <a16:creationId xmlns:a16="http://schemas.microsoft.com/office/drawing/2014/main" id="{2F3D369A-3232-449F-804F-EC9781F72C05}"/>
              </a:ext>
            </a:extLst>
          </p:cNvPr>
          <p:cNvGrpSpPr/>
          <p:nvPr/>
        </p:nvGrpSpPr>
        <p:grpSpPr>
          <a:xfrm>
            <a:off x="7178074" y="4948675"/>
            <a:ext cx="1489153" cy="1350759"/>
            <a:chOff x="7376424" y="4471231"/>
            <a:chExt cx="1479713" cy="1729738"/>
          </a:xfrm>
        </p:grpSpPr>
        <p:sp>
          <p:nvSpPr>
            <p:cNvPr id="6" name="Pijl: omlaag 5">
              <a:extLst>
                <a:ext uri="{FF2B5EF4-FFF2-40B4-BE49-F238E27FC236}">
                  <a16:creationId xmlns:a16="http://schemas.microsoft.com/office/drawing/2014/main" id="{66DB3CD5-63B0-4382-8445-88FC92067871}"/>
                </a:ext>
              </a:extLst>
            </p:cNvPr>
            <p:cNvSpPr/>
            <p:nvPr/>
          </p:nvSpPr>
          <p:spPr>
            <a:xfrm rot="9202637">
              <a:off x="7634643" y="4471231"/>
              <a:ext cx="429100" cy="79050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a:extLst>
                <a:ext uri="{FF2B5EF4-FFF2-40B4-BE49-F238E27FC236}">
                  <a16:creationId xmlns:a16="http://schemas.microsoft.com/office/drawing/2014/main" id="{03D1F8A3-10FB-40BF-9693-37A99B17277C}"/>
                </a:ext>
              </a:extLst>
            </p:cNvPr>
            <p:cNvSpPr txBox="1"/>
            <p:nvPr/>
          </p:nvSpPr>
          <p:spPr>
            <a:xfrm>
              <a:off x="7376424" y="5488807"/>
              <a:ext cx="1479713" cy="712162"/>
            </a:xfrm>
            <a:prstGeom prst="rect">
              <a:avLst/>
            </a:prstGeom>
            <a:noFill/>
          </p:spPr>
          <p:txBody>
            <a:bodyPr wrap="square" rtlCol="0">
              <a:spAutoFit/>
            </a:bodyPr>
            <a:lstStyle/>
            <a:p>
              <a:pPr algn="ctr"/>
              <a:r>
                <a:rPr lang="nl-NL" dirty="0"/>
                <a:t>Witte troon</a:t>
              </a:r>
            </a:p>
          </p:txBody>
        </p:sp>
      </p:grpSp>
      <p:sp>
        <p:nvSpPr>
          <p:cNvPr id="3" name="Rechthoek 2">
            <a:extLst>
              <a:ext uri="{FF2B5EF4-FFF2-40B4-BE49-F238E27FC236}">
                <a16:creationId xmlns:a16="http://schemas.microsoft.com/office/drawing/2014/main" id="{FF1D99E6-0650-47E7-9B65-F78A8EA4E145}"/>
              </a:ext>
            </a:extLst>
          </p:cNvPr>
          <p:cNvSpPr/>
          <p:nvPr/>
        </p:nvSpPr>
        <p:spPr>
          <a:xfrm>
            <a:off x="4702982" y="4675936"/>
            <a:ext cx="2784720" cy="22216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1000 jarig rijk</a:t>
            </a:r>
          </a:p>
        </p:txBody>
      </p:sp>
      <p:grpSp>
        <p:nvGrpSpPr>
          <p:cNvPr id="32" name="Groep 31">
            <a:extLst>
              <a:ext uri="{FF2B5EF4-FFF2-40B4-BE49-F238E27FC236}">
                <a16:creationId xmlns:a16="http://schemas.microsoft.com/office/drawing/2014/main" id="{26E5B7DF-4861-4AE3-869B-686431D135E1}"/>
              </a:ext>
            </a:extLst>
          </p:cNvPr>
          <p:cNvGrpSpPr/>
          <p:nvPr/>
        </p:nvGrpSpPr>
        <p:grpSpPr>
          <a:xfrm>
            <a:off x="5590734" y="5115386"/>
            <a:ext cx="1832422" cy="1008463"/>
            <a:chOff x="6092297" y="4544713"/>
            <a:chExt cx="1708176" cy="1392054"/>
          </a:xfrm>
        </p:grpSpPr>
        <p:sp>
          <p:nvSpPr>
            <p:cNvPr id="12" name="Pijl: omlaag 11">
              <a:extLst>
                <a:ext uri="{FF2B5EF4-FFF2-40B4-BE49-F238E27FC236}">
                  <a16:creationId xmlns:a16="http://schemas.microsoft.com/office/drawing/2014/main" id="{70EEF87A-0B9E-4653-A29B-4AF8FB2811FB}"/>
                </a:ext>
              </a:extLst>
            </p:cNvPr>
            <p:cNvSpPr/>
            <p:nvPr/>
          </p:nvSpPr>
          <p:spPr>
            <a:xfrm rot="14185316">
              <a:off x="7025436" y="4229907"/>
              <a:ext cx="460231" cy="108984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a:extLst>
                <a:ext uri="{FF2B5EF4-FFF2-40B4-BE49-F238E27FC236}">
                  <a16:creationId xmlns:a16="http://schemas.microsoft.com/office/drawing/2014/main" id="{E369B716-C9B2-410D-91F7-031E637FECA1}"/>
                </a:ext>
              </a:extLst>
            </p:cNvPr>
            <p:cNvSpPr txBox="1"/>
            <p:nvPr/>
          </p:nvSpPr>
          <p:spPr>
            <a:xfrm>
              <a:off x="6092297" y="5290436"/>
              <a:ext cx="1479713" cy="646331"/>
            </a:xfrm>
            <a:prstGeom prst="rect">
              <a:avLst/>
            </a:prstGeom>
            <a:noFill/>
          </p:spPr>
          <p:txBody>
            <a:bodyPr wrap="square" rtlCol="0">
              <a:spAutoFit/>
            </a:bodyPr>
            <a:lstStyle/>
            <a:p>
              <a:pPr algn="ctr"/>
              <a:r>
                <a:rPr lang="nl-NL" dirty="0"/>
                <a:t>Satan losgelaten</a:t>
              </a:r>
            </a:p>
          </p:txBody>
        </p:sp>
      </p:grpSp>
      <p:grpSp>
        <p:nvGrpSpPr>
          <p:cNvPr id="34" name="Groep 33">
            <a:extLst>
              <a:ext uri="{FF2B5EF4-FFF2-40B4-BE49-F238E27FC236}">
                <a16:creationId xmlns:a16="http://schemas.microsoft.com/office/drawing/2014/main" id="{06C802AE-A35A-469B-9FAB-460E609D63A1}"/>
              </a:ext>
            </a:extLst>
          </p:cNvPr>
          <p:cNvGrpSpPr/>
          <p:nvPr/>
        </p:nvGrpSpPr>
        <p:grpSpPr>
          <a:xfrm>
            <a:off x="3293988" y="4945787"/>
            <a:ext cx="1344889" cy="932162"/>
            <a:chOff x="2732165" y="4526038"/>
            <a:chExt cx="1495276" cy="1294997"/>
          </a:xfrm>
        </p:grpSpPr>
        <p:sp>
          <p:nvSpPr>
            <p:cNvPr id="14" name="Pijl: omlaag 13">
              <a:extLst>
                <a:ext uri="{FF2B5EF4-FFF2-40B4-BE49-F238E27FC236}">
                  <a16:creationId xmlns:a16="http://schemas.microsoft.com/office/drawing/2014/main" id="{BD739E01-E141-4896-BAD6-D1CC77B942AB}"/>
                </a:ext>
              </a:extLst>
            </p:cNvPr>
            <p:cNvSpPr/>
            <p:nvPr/>
          </p:nvSpPr>
          <p:spPr>
            <a:xfrm rot="12205472">
              <a:off x="3828844" y="4526038"/>
              <a:ext cx="398597" cy="68069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ekstvak 15">
              <a:extLst>
                <a:ext uri="{FF2B5EF4-FFF2-40B4-BE49-F238E27FC236}">
                  <a16:creationId xmlns:a16="http://schemas.microsoft.com/office/drawing/2014/main" id="{C8DE02C7-BADF-4724-8970-21FCCB19B314}"/>
                </a:ext>
              </a:extLst>
            </p:cNvPr>
            <p:cNvSpPr txBox="1"/>
            <p:nvPr/>
          </p:nvSpPr>
          <p:spPr>
            <a:xfrm>
              <a:off x="2732165" y="5108873"/>
              <a:ext cx="1479713" cy="712162"/>
            </a:xfrm>
            <a:prstGeom prst="rect">
              <a:avLst/>
            </a:prstGeom>
            <a:noFill/>
          </p:spPr>
          <p:txBody>
            <a:bodyPr wrap="square" rtlCol="0">
              <a:spAutoFit/>
            </a:bodyPr>
            <a:lstStyle/>
            <a:p>
              <a:pPr algn="ctr"/>
              <a:r>
                <a:rPr lang="nl-NL" dirty="0" err="1"/>
                <a:t>Arma-geddon</a:t>
              </a:r>
              <a:endParaRPr lang="nl-NL" dirty="0"/>
            </a:p>
          </p:txBody>
        </p:sp>
      </p:grpSp>
      <p:grpSp>
        <p:nvGrpSpPr>
          <p:cNvPr id="52" name="Groep 51">
            <a:extLst>
              <a:ext uri="{FF2B5EF4-FFF2-40B4-BE49-F238E27FC236}">
                <a16:creationId xmlns:a16="http://schemas.microsoft.com/office/drawing/2014/main" id="{E2992116-C1F7-4778-A86F-97CEA8D57C72}"/>
              </a:ext>
            </a:extLst>
          </p:cNvPr>
          <p:cNvGrpSpPr/>
          <p:nvPr/>
        </p:nvGrpSpPr>
        <p:grpSpPr>
          <a:xfrm>
            <a:off x="4123454" y="4963750"/>
            <a:ext cx="1681021" cy="1128868"/>
            <a:chOff x="3819285" y="4489523"/>
            <a:chExt cx="1917736" cy="1408283"/>
          </a:xfrm>
        </p:grpSpPr>
        <p:sp>
          <p:nvSpPr>
            <p:cNvPr id="15" name="Tekstvak 14">
              <a:extLst>
                <a:ext uri="{FF2B5EF4-FFF2-40B4-BE49-F238E27FC236}">
                  <a16:creationId xmlns:a16="http://schemas.microsoft.com/office/drawing/2014/main" id="{0B718093-F9D2-483F-87C2-0F137191F5A6}"/>
                </a:ext>
              </a:extLst>
            </p:cNvPr>
            <p:cNvSpPr txBox="1"/>
            <p:nvPr/>
          </p:nvSpPr>
          <p:spPr>
            <a:xfrm>
              <a:off x="3819285" y="5297736"/>
              <a:ext cx="1917736" cy="600070"/>
            </a:xfrm>
            <a:prstGeom prst="rect">
              <a:avLst/>
            </a:prstGeom>
            <a:noFill/>
          </p:spPr>
          <p:txBody>
            <a:bodyPr wrap="square" rtlCol="0">
              <a:spAutoFit/>
            </a:bodyPr>
            <a:lstStyle/>
            <a:p>
              <a:pPr algn="ctr"/>
              <a:r>
                <a:rPr lang="nl-NL" dirty="0"/>
                <a:t>Satan geketend</a:t>
              </a:r>
            </a:p>
          </p:txBody>
        </p:sp>
        <p:sp>
          <p:nvSpPr>
            <p:cNvPr id="17" name="Pijl: omlaag 16">
              <a:extLst>
                <a:ext uri="{FF2B5EF4-FFF2-40B4-BE49-F238E27FC236}">
                  <a16:creationId xmlns:a16="http://schemas.microsoft.com/office/drawing/2014/main" id="{8D8F6BB1-BA03-4DB2-A5A6-992965362086}"/>
                </a:ext>
              </a:extLst>
            </p:cNvPr>
            <p:cNvSpPr/>
            <p:nvPr/>
          </p:nvSpPr>
          <p:spPr>
            <a:xfrm rot="20410450">
              <a:off x="4533468" y="4489523"/>
              <a:ext cx="387792" cy="82017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37" name="Groep 36">
            <a:extLst>
              <a:ext uri="{FF2B5EF4-FFF2-40B4-BE49-F238E27FC236}">
                <a16:creationId xmlns:a16="http://schemas.microsoft.com/office/drawing/2014/main" id="{E7C682A8-41B3-4CC4-9D4D-0B5582BB6C1E}"/>
              </a:ext>
            </a:extLst>
          </p:cNvPr>
          <p:cNvGrpSpPr/>
          <p:nvPr/>
        </p:nvGrpSpPr>
        <p:grpSpPr>
          <a:xfrm>
            <a:off x="3142626" y="3255361"/>
            <a:ext cx="1513591" cy="1328042"/>
            <a:chOff x="2769462" y="2579693"/>
            <a:chExt cx="1567851" cy="1477741"/>
          </a:xfrm>
        </p:grpSpPr>
        <p:sp>
          <p:nvSpPr>
            <p:cNvPr id="19" name="Tekstvak 18">
              <a:extLst>
                <a:ext uri="{FF2B5EF4-FFF2-40B4-BE49-F238E27FC236}">
                  <a16:creationId xmlns:a16="http://schemas.microsoft.com/office/drawing/2014/main" id="{991E7C14-5C97-4535-BC12-E840B7F9E6AE}"/>
                </a:ext>
              </a:extLst>
            </p:cNvPr>
            <p:cNvSpPr txBox="1"/>
            <p:nvPr/>
          </p:nvSpPr>
          <p:spPr>
            <a:xfrm>
              <a:off x="2769462" y="2579693"/>
              <a:ext cx="1567851" cy="719190"/>
            </a:xfrm>
            <a:prstGeom prst="rect">
              <a:avLst/>
            </a:prstGeom>
            <a:noFill/>
          </p:spPr>
          <p:txBody>
            <a:bodyPr wrap="square" rtlCol="0">
              <a:spAutoFit/>
            </a:bodyPr>
            <a:lstStyle/>
            <a:p>
              <a:pPr algn="ctr"/>
              <a:r>
                <a:rPr lang="nl-NL" dirty="0"/>
                <a:t>Grote verdrukking</a:t>
              </a:r>
            </a:p>
          </p:txBody>
        </p:sp>
        <p:sp>
          <p:nvSpPr>
            <p:cNvPr id="20" name="Pijl: omlaag 19">
              <a:extLst>
                <a:ext uri="{FF2B5EF4-FFF2-40B4-BE49-F238E27FC236}">
                  <a16:creationId xmlns:a16="http://schemas.microsoft.com/office/drawing/2014/main" id="{1DAE362C-9B07-4C21-ACBF-7E448563D2B6}"/>
                </a:ext>
              </a:extLst>
            </p:cNvPr>
            <p:cNvSpPr/>
            <p:nvPr/>
          </p:nvSpPr>
          <p:spPr>
            <a:xfrm>
              <a:off x="3275047" y="3451094"/>
              <a:ext cx="526435" cy="60634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1" name="Rechthoek 20">
            <a:extLst>
              <a:ext uri="{FF2B5EF4-FFF2-40B4-BE49-F238E27FC236}">
                <a16:creationId xmlns:a16="http://schemas.microsoft.com/office/drawing/2014/main" id="{5ACAF739-9A91-4C1E-81BB-D869139928E1}"/>
              </a:ext>
            </a:extLst>
          </p:cNvPr>
          <p:cNvSpPr/>
          <p:nvPr/>
        </p:nvSpPr>
        <p:spPr>
          <a:xfrm>
            <a:off x="2192910" y="4675936"/>
            <a:ext cx="1252326" cy="22216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3.5 jaar</a:t>
            </a:r>
          </a:p>
        </p:txBody>
      </p:sp>
      <p:grpSp>
        <p:nvGrpSpPr>
          <p:cNvPr id="38" name="Groep 37">
            <a:extLst>
              <a:ext uri="{FF2B5EF4-FFF2-40B4-BE49-F238E27FC236}">
                <a16:creationId xmlns:a16="http://schemas.microsoft.com/office/drawing/2014/main" id="{AC1582D1-8B3A-4CD7-87DF-58F6077FFD09}"/>
              </a:ext>
            </a:extLst>
          </p:cNvPr>
          <p:cNvGrpSpPr/>
          <p:nvPr/>
        </p:nvGrpSpPr>
        <p:grpSpPr>
          <a:xfrm>
            <a:off x="2192911" y="2967131"/>
            <a:ext cx="1139132" cy="1582970"/>
            <a:chOff x="2071869" y="2353628"/>
            <a:chExt cx="940113" cy="1683825"/>
          </a:xfrm>
        </p:grpSpPr>
        <p:sp>
          <p:nvSpPr>
            <p:cNvPr id="22" name="Tekstvak 21">
              <a:extLst>
                <a:ext uri="{FF2B5EF4-FFF2-40B4-BE49-F238E27FC236}">
                  <a16:creationId xmlns:a16="http://schemas.microsoft.com/office/drawing/2014/main" id="{C4FC4532-AC81-4ECD-8345-3ED55696C5C2}"/>
                </a:ext>
              </a:extLst>
            </p:cNvPr>
            <p:cNvSpPr txBox="1"/>
            <p:nvPr/>
          </p:nvSpPr>
          <p:spPr>
            <a:xfrm>
              <a:off x="2071869" y="2353628"/>
              <a:ext cx="940113" cy="787290"/>
            </a:xfrm>
            <a:prstGeom prst="rect">
              <a:avLst/>
            </a:prstGeom>
            <a:noFill/>
          </p:spPr>
          <p:txBody>
            <a:bodyPr wrap="square" rtlCol="0">
              <a:spAutoFit/>
            </a:bodyPr>
            <a:lstStyle/>
            <a:p>
              <a:pPr algn="ctr"/>
              <a:r>
                <a:rPr lang="nl-NL" dirty="0"/>
                <a:t>Beest</a:t>
              </a:r>
            </a:p>
            <a:p>
              <a:pPr algn="ctr"/>
              <a:r>
                <a:rPr lang="nl-NL" dirty="0"/>
                <a:t>Valse profeet</a:t>
              </a:r>
            </a:p>
          </p:txBody>
        </p:sp>
        <p:sp>
          <p:nvSpPr>
            <p:cNvPr id="23" name="Pijl: omlaag 22">
              <a:extLst>
                <a:ext uri="{FF2B5EF4-FFF2-40B4-BE49-F238E27FC236}">
                  <a16:creationId xmlns:a16="http://schemas.microsoft.com/office/drawing/2014/main" id="{848FD669-10BF-46F3-8CFC-292E12DD2D40}"/>
                </a:ext>
              </a:extLst>
            </p:cNvPr>
            <p:cNvSpPr/>
            <p:nvPr/>
          </p:nvSpPr>
          <p:spPr>
            <a:xfrm>
              <a:off x="2245375" y="3431113"/>
              <a:ext cx="419427" cy="606340"/>
            </a:xfrm>
            <a:prstGeom prst="downArrow">
              <a:avLst>
                <a:gd name="adj1" fmla="val 50000"/>
                <a:gd name="adj2" fmla="val 5350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51" name="Rechthoek 50">
            <a:extLst>
              <a:ext uri="{FF2B5EF4-FFF2-40B4-BE49-F238E27FC236}">
                <a16:creationId xmlns:a16="http://schemas.microsoft.com/office/drawing/2014/main" id="{178CBEE0-EB08-4E1F-9136-C299D190B1A5}"/>
              </a:ext>
            </a:extLst>
          </p:cNvPr>
          <p:cNvSpPr/>
          <p:nvPr/>
        </p:nvSpPr>
        <p:spPr>
          <a:xfrm>
            <a:off x="3450657" y="4675930"/>
            <a:ext cx="1252326" cy="22216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3.5 jaar</a:t>
            </a:r>
          </a:p>
        </p:txBody>
      </p:sp>
      <p:grpSp>
        <p:nvGrpSpPr>
          <p:cNvPr id="35" name="Groep 34">
            <a:extLst>
              <a:ext uri="{FF2B5EF4-FFF2-40B4-BE49-F238E27FC236}">
                <a16:creationId xmlns:a16="http://schemas.microsoft.com/office/drawing/2014/main" id="{E09B03D3-C604-476B-8C7F-C27C97DC5657}"/>
              </a:ext>
            </a:extLst>
          </p:cNvPr>
          <p:cNvGrpSpPr/>
          <p:nvPr/>
        </p:nvGrpSpPr>
        <p:grpSpPr>
          <a:xfrm>
            <a:off x="1734997" y="4956050"/>
            <a:ext cx="1858671" cy="1456004"/>
            <a:chOff x="1545167" y="4556086"/>
            <a:chExt cx="1621691" cy="1740223"/>
          </a:xfrm>
        </p:grpSpPr>
        <p:sp>
          <p:nvSpPr>
            <p:cNvPr id="24" name="Pijl: omlaag 23">
              <a:extLst>
                <a:ext uri="{FF2B5EF4-FFF2-40B4-BE49-F238E27FC236}">
                  <a16:creationId xmlns:a16="http://schemas.microsoft.com/office/drawing/2014/main" id="{A7EFF4D8-430F-4392-B880-B6E795FA297B}"/>
                </a:ext>
              </a:extLst>
            </p:cNvPr>
            <p:cNvSpPr/>
            <p:nvPr/>
          </p:nvSpPr>
          <p:spPr>
            <a:xfrm rot="13322029">
              <a:off x="2610559" y="4556086"/>
              <a:ext cx="361282" cy="69237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Tekstvak 24">
              <a:extLst>
                <a:ext uri="{FF2B5EF4-FFF2-40B4-BE49-F238E27FC236}">
                  <a16:creationId xmlns:a16="http://schemas.microsoft.com/office/drawing/2014/main" id="{B12AED13-592F-4D84-8A67-ABA275F0FFAD}"/>
                </a:ext>
              </a:extLst>
            </p:cNvPr>
            <p:cNvSpPr txBox="1"/>
            <p:nvPr/>
          </p:nvSpPr>
          <p:spPr>
            <a:xfrm>
              <a:off x="1545167" y="5278935"/>
              <a:ext cx="1621691" cy="1017374"/>
            </a:xfrm>
            <a:prstGeom prst="rect">
              <a:avLst/>
            </a:prstGeom>
            <a:noFill/>
          </p:spPr>
          <p:txBody>
            <a:bodyPr wrap="square" rtlCol="0">
              <a:spAutoFit/>
            </a:bodyPr>
            <a:lstStyle/>
            <a:p>
              <a:pPr algn="ctr"/>
              <a:r>
                <a:rPr lang="nl-NL" dirty="0"/>
                <a:t>Beeld in de tempel</a:t>
              </a:r>
            </a:p>
          </p:txBody>
        </p:sp>
      </p:grpSp>
      <p:grpSp>
        <p:nvGrpSpPr>
          <p:cNvPr id="39" name="Groep 38">
            <a:extLst>
              <a:ext uri="{FF2B5EF4-FFF2-40B4-BE49-F238E27FC236}">
                <a16:creationId xmlns:a16="http://schemas.microsoft.com/office/drawing/2014/main" id="{8D6F96D4-AA8B-4640-8CAD-3AC59CD1B8A7}"/>
              </a:ext>
            </a:extLst>
          </p:cNvPr>
          <p:cNvGrpSpPr/>
          <p:nvPr/>
        </p:nvGrpSpPr>
        <p:grpSpPr>
          <a:xfrm>
            <a:off x="1088699" y="1959886"/>
            <a:ext cx="2222448" cy="2727667"/>
            <a:chOff x="983464" y="1235137"/>
            <a:chExt cx="1834162" cy="2901453"/>
          </a:xfrm>
        </p:grpSpPr>
        <p:sp>
          <p:nvSpPr>
            <p:cNvPr id="29" name="Tekstvak 28">
              <a:extLst>
                <a:ext uri="{FF2B5EF4-FFF2-40B4-BE49-F238E27FC236}">
                  <a16:creationId xmlns:a16="http://schemas.microsoft.com/office/drawing/2014/main" id="{75390C5A-D6CA-48D6-A76B-A71B1E4A9659}"/>
                </a:ext>
              </a:extLst>
            </p:cNvPr>
            <p:cNvSpPr txBox="1"/>
            <p:nvPr/>
          </p:nvSpPr>
          <p:spPr>
            <a:xfrm>
              <a:off x="983464" y="1235137"/>
              <a:ext cx="1834162" cy="712162"/>
            </a:xfrm>
            <a:prstGeom prst="rect">
              <a:avLst/>
            </a:prstGeom>
            <a:noFill/>
          </p:spPr>
          <p:txBody>
            <a:bodyPr wrap="square" rtlCol="0">
              <a:spAutoFit/>
            </a:bodyPr>
            <a:lstStyle/>
            <a:p>
              <a:pPr algn="ctr"/>
              <a:r>
                <a:rPr lang="nl-NL" dirty="0">
                  <a:solidFill>
                    <a:srgbClr val="FFFF00"/>
                  </a:solidFill>
                </a:rPr>
                <a:t>Opname Gemeente</a:t>
              </a:r>
            </a:p>
          </p:txBody>
        </p:sp>
        <p:sp>
          <p:nvSpPr>
            <p:cNvPr id="30" name="Pijl: omlaag 29">
              <a:extLst>
                <a:ext uri="{FF2B5EF4-FFF2-40B4-BE49-F238E27FC236}">
                  <a16:creationId xmlns:a16="http://schemas.microsoft.com/office/drawing/2014/main" id="{EDAF500B-6D2D-4BA5-95CE-7F5D74FCCBD2}"/>
                </a:ext>
              </a:extLst>
            </p:cNvPr>
            <p:cNvSpPr/>
            <p:nvPr/>
          </p:nvSpPr>
          <p:spPr>
            <a:xfrm rot="10800000">
              <a:off x="1722944" y="2096729"/>
              <a:ext cx="355203" cy="203986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pSp>
        <p:nvGrpSpPr>
          <p:cNvPr id="43" name="Groep 42">
            <a:extLst>
              <a:ext uri="{FF2B5EF4-FFF2-40B4-BE49-F238E27FC236}">
                <a16:creationId xmlns:a16="http://schemas.microsoft.com/office/drawing/2014/main" id="{BCF5E0EA-DF87-4203-82B3-33D78A33FB8F}"/>
              </a:ext>
            </a:extLst>
          </p:cNvPr>
          <p:cNvGrpSpPr/>
          <p:nvPr/>
        </p:nvGrpSpPr>
        <p:grpSpPr>
          <a:xfrm>
            <a:off x="4763779" y="3186037"/>
            <a:ext cx="1513592" cy="1437948"/>
            <a:chOff x="4586771" y="4822193"/>
            <a:chExt cx="1249151" cy="1529563"/>
          </a:xfrm>
        </p:grpSpPr>
        <p:sp>
          <p:nvSpPr>
            <p:cNvPr id="44" name="Tekstvak 43">
              <a:extLst>
                <a:ext uri="{FF2B5EF4-FFF2-40B4-BE49-F238E27FC236}">
                  <a16:creationId xmlns:a16="http://schemas.microsoft.com/office/drawing/2014/main" id="{950E16C8-F423-4A49-842D-457582336851}"/>
                </a:ext>
              </a:extLst>
            </p:cNvPr>
            <p:cNvSpPr txBox="1"/>
            <p:nvPr/>
          </p:nvSpPr>
          <p:spPr>
            <a:xfrm>
              <a:off x="4586771" y="4822193"/>
              <a:ext cx="1249151" cy="551103"/>
            </a:xfrm>
            <a:prstGeom prst="rect">
              <a:avLst/>
            </a:prstGeom>
            <a:noFill/>
          </p:spPr>
          <p:txBody>
            <a:bodyPr wrap="square" rtlCol="0">
              <a:spAutoFit/>
            </a:bodyPr>
            <a:lstStyle/>
            <a:p>
              <a:pPr algn="ctr"/>
              <a:r>
                <a:rPr lang="nl-NL" dirty="0"/>
                <a:t>Bruiloft van het Lam</a:t>
              </a:r>
            </a:p>
          </p:txBody>
        </p:sp>
        <p:sp>
          <p:nvSpPr>
            <p:cNvPr id="45" name="Pijl: omlaag 44">
              <a:extLst>
                <a:ext uri="{FF2B5EF4-FFF2-40B4-BE49-F238E27FC236}">
                  <a16:creationId xmlns:a16="http://schemas.microsoft.com/office/drawing/2014/main" id="{6E04E990-8F2B-4E91-98DE-3646F2E75D53}"/>
                </a:ext>
              </a:extLst>
            </p:cNvPr>
            <p:cNvSpPr/>
            <p:nvPr/>
          </p:nvSpPr>
          <p:spPr>
            <a:xfrm rot="2660923">
              <a:off x="4624867" y="5658194"/>
              <a:ext cx="327167" cy="69356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pSp>
        <p:nvGrpSpPr>
          <p:cNvPr id="46" name="Groep 45">
            <a:extLst>
              <a:ext uri="{FF2B5EF4-FFF2-40B4-BE49-F238E27FC236}">
                <a16:creationId xmlns:a16="http://schemas.microsoft.com/office/drawing/2014/main" id="{2E2047D6-09C8-4124-992D-1F481108D5B9}"/>
              </a:ext>
            </a:extLst>
          </p:cNvPr>
          <p:cNvGrpSpPr/>
          <p:nvPr/>
        </p:nvGrpSpPr>
        <p:grpSpPr>
          <a:xfrm>
            <a:off x="6292669" y="2887944"/>
            <a:ext cx="1893950" cy="1761211"/>
            <a:chOff x="6414667" y="4342334"/>
            <a:chExt cx="1621690" cy="1916615"/>
          </a:xfrm>
        </p:grpSpPr>
        <p:sp>
          <p:nvSpPr>
            <p:cNvPr id="47" name="Pijl: omlaag 46">
              <a:extLst>
                <a:ext uri="{FF2B5EF4-FFF2-40B4-BE49-F238E27FC236}">
                  <a16:creationId xmlns:a16="http://schemas.microsoft.com/office/drawing/2014/main" id="{19353FCB-5B81-4AC6-8D5B-146120520245}"/>
                </a:ext>
              </a:extLst>
            </p:cNvPr>
            <p:cNvSpPr/>
            <p:nvPr/>
          </p:nvSpPr>
          <p:spPr>
            <a:xfrm>
              <a:off x="7240972" y="5169106"/>
              <a:ext cx="384777" cy="108984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8" name="Tekstvak 47">
              <a:extLst>
                <a:ext uri="{FF2B5EF4-FFF2-40B4-BE49-F238E27FC236}">
                  <a16:creationId xmlns:a16="http://schemas.microsoft.com/office/drawing/2014/main" id="{83614DAC-8361-498D-9E88-5D126CFB7105}"/>
                </a:ext>
              </a:extLst>
            </p:cNvPr>
            <p:cNvSpPr txBox="1"/>
            <p:nvPr/>
          </p:nvSpPr>
          <p:spPr>
            <a:xfrm>
              <a:off x="6414667" y="4342334"/>
              <a:ext cx="1621690" cy="646331"/>
            </a:xfrm>
            <a:prstGeom prst="rect">
              <a:avLst/>
            </a:prstGeom>
            <a:noFill/>
          </p:spPr>
          <p:txBody>
            <a:bodyPr wrap="square" rtlCol="0">
              <a:spAutoFit/>
            </a:bodyPr>
            <a:lstStyle/>
            <a:p>
              <a:pPr algn="ctr"/>
              <a:r>
                <a:rPr lang="nl-NL" dirty="0"/>
                <a:t>Satan geoordeeld</a:t>
              </a:r>
            </a:p>
          </p:txBody>
        </p:sp>
      </p:grpSp>
      <p:sp>
        <p:nvSpPr>
          <p:cNvPr id="4" name="Tekstvak 3">
            <a:extLst>
              <a:ext uri="{FF2B5EF4-FFF2-40B4-BE49-F238E27FC236}">
                <a16:creationId xmlns:a16="http://schemas.microsoft.com/office/drawing/2014/main" id="{CA171D48-4436-4E03-A6B5-38133D2CD74D}"/>
              </a:ext>
            </a:extLst>
          </p:cNvPr>
          <p:cNvSpPr txBox="1"/>
          <p:nvPr/>
        </p:nvSpPr>
        <p:spPr>
          <a:xfrm>
            <a:off x="2664332" y="787078"/>
            <a:ext cx="5042744" cy="461665"/>
          </a:xfrm>
          <a:prstGeom prst="rect">
            <a:avLst/>
          </a:prstGeom>
          <a:noFill/>
        </p:spPr>
        <p:txBody>
          <a:bodyPr wrap="square" rtlCol="0">
            <a:spAutoFit/>
          </a:bodyPr>
          <a:lstStyle/>
          <a:p>
            <a:r>
              <a:rPr lang="nl-NL" sz="2400" dirty="0"/>
              <a:t>Opname van de Gemeente?</a:t>
            </a:r>
          </a:p>
        </p:txBody>
      </p:sp>
    </p:spTree>
    <p:extLst>
      <p:ext uri="{BB962C8B-B14F-4D97-AF65-F5344CB8AC3E}">
        <p14:creationId xmlns:p14="http://schemas.microsoft.com/office/powerpoint/2010/main" val="326185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5E-6 -2.22222E-6 L 0.13733 -0.00463 " pathEditMode="relative" rAng="0" ptsTypes="AA">
                                      <p:cBhvr>
                                        <p:cTn id="14" dur="2000" fill="hold"/>
                                        <p:tgtEl>
                                          <p:spTgt spid="39"/>
                                        </p:tgtEl>
                                        <p:attrNameLst>
                                          <p:attrName>ppt_x</p:attrName>
                                          <p:attrName>ppt_y</p:attrName>
                                        </p:attrNameLst>
                                      </p:cBhvr>
                                      <p:rCtr x="6858" y="-231"/>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0.13733 -0.00463 L 0.27379 -0.00301 " pathEditMode="relative" rAng="0" ptsTypes="AA">
                                      <p:cBhvr>
                                        <p:cTn id="18" dur="2000" fill="hold"/>
                                        <p:tgtEl>
                                          <p:spTgt spid="39"/>
                                        </p:tgtEl>
                                        <p:attrNameLst>
                                          <p:attrName>ppt_x</p:attrName>
                                          <p:attrName>ppt_y</p:attrName>
                                        </p:attrNameLst>
                                      </p:cBhvr>
                                      <p:rCtr x="6858" y="69"/>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nodeType="clickEffect">
                                  <p:stCondLst>
                                    <p:cond delay="0"/>
                                  </p:stCondLst>
                                  <p:childTnLst>
                                    <p:animMotion origin="layout" path="M 0.27379 -0.00301 L 3.05556E-6 -2.22222E-6 " pathEditMode="relative" rAng="0" ptsTypes="AA">
                                      <p:cBhvr>
                                        <p:cTn id="22" dur="2000" fill="hold"/>
                                        <p:tgtEl>
                                          <p:spTgt spid="39"/>
                                        </p:tgtEl>
                                        <p:attrNameLst>
                                          <p:attrName>ppt_x</p:attrName>
                                          <p:attrName>ppt_y</p:attrName>
                                        </p:attrNameLst>
                                      </p:cBhvr>
                                      <p:rCtr x="-13733" y="13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Wat moeten wij hier nu mee?</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p:txBody>
          <a:bodyPr>
            <a:normAutofit/>
          </a:bodyPr>
          <a:lstStyle/>
          <a:p>
            <a:pPr marL="0" indent="0" algn="ctr">
              <a:buNone/>
            </a:pPr>
            <a:r>
              <a:rPr lang="nl-NL" sz="2800" dirty="0">
                <a:solidFill>
                  <a:schemeClr val="tx1"/>
                </a:solidFill>
              </a:rPr>
              <a:t>We praten al heel lang over de aanstaande komst van de Heer</a:t>
            </a:r>
          </a:p>
          <a:p>
            <a:pPr marL="0" indent="0" algn="ctr">
              <a:buNone/>
            </a:pPr>
            <a:endParaRPr lang="nl-NL" sz="2800" dirty="0">
              <a:solidFill>
                <a:schemeClr val="tx1"/>
              </a:solidFill>
            </a:endParaRPr>
          </a:p>
          <a:p>
            <a:pPr marL="0" indent="0" algn="ctr">
              <a:buNone/>
            </a:pPr>
            <a:r>
              <a:rPr lang="nl-NL" sz="2800" dirty="0">
                <a:solidFill>
                  <a:schemeClr val="tx1"/>
                </a:solidFill>
              </a:rPr>
              <a:t>Wat betekent dit nu voor ons dagelijkse leven met God?</a:t>
            </a:r>
          </a:p>
        </p:txBody>
      </p:sp>
    </p:spTree>
    <p:extLst>
      <p:ext uri="{BB962C8B-B14F-4D97-AF65-F5344CB8AC3E}">
        <p14:creationId xmlns:p14="http://schemas.microsoft.com/office/powerpoint/2010/main" val="16469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normAutofit fontScale="90000"/>
          </a:bodyPr>
          <a:lstStyle/>
          <a:p>
            <a:pPr algn="ctr"/>
            <a:r>
              <a:rPr lang="nl-NL" dirty="0">
                <a:solidFill>
                  <a:srgbClr val="FFFF00"/>
                </a:solidFill>
              </a:rPr>
              <a:t>Antwoord vanuit het einde van de eerste eeuw</a:t>
            </a:r>
            <a:r>
              <a:rPr lang="nl-NL" sz="4400" dirty="0">
                <a:solidFill>
                  <a:srgbClr val="FFFF00"/>
                </a:solidFill>
              </a:rPr>
              <a:t> </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a:xfrm>
            <a:off x="1942415" y="2133600"/>
            <a:ext cx="6591985" cy="4100290"/>
          </a:xfrm>
        </p:spPr>
        <p:txBody>
          <a:bodyPr>
            <a:normAutofit fontScale="92500"/>
          </a:bodyPr>
          <a:lstStyle/>
          <a:p>
            <a:pPr marL="0" indent="0" algn="ctr">
              <a:buNone/>
            </a:pPr>
            <a:r>
              <a:rPr lang="nl-NL" sz="2800" dirty="0"/>
              <a:t>‘</a:t>
            </a:r>
            <a:r>
              <a:rPr lang="nl-NL" sz="3300" dirty="0"/>
              <a:t>Waar blijft hij nu? </a:t>
            </a:r>
            <a:br>
              <a:rPr lang="nl-NL" sz="3300" dirty="0"/>
            </a:br>
            <a:r>
              <a:rPr lang="nl-NL" sz="3300" dirty="0"/>
              <a:t>Hij had toch beloofd te komen? De generatie voor ons is al gestorven, maar alles is nog steeds zoals het sinds het begin van de schepping geweest is.’</a:t>
            </a:r>
            <a:br>
              <a:rPr lang="nl-NL" sz="3300" dirty="0"/>
            </a:br>
            <a:endParaRPr lang="nl-NL" sz="3300" dirty="0"/>
          </a:p>
          <a:p>
            <a:pPr marL="0" indent="0" algn="ctr">
              <a:buNone/>
            </a:pPr>
            <a:r>
              <a:rPr lang="nl-NL" sz="3300" dirty="0"/>
              <a:t>2 Petrus 3:4</a:t>
            </a:r>
          </a:p>
          <a:p>
            <a:pPr marL="0" indent="0" algn="ctr">
              <a:buNone/>
            </a:pPr>
            <a:endParaRPr lang="nl-NL" sz="3300" dirty="0"/>
          </a:p>
          <a:p>
            <a:pPr marL="0" indent="0" algn="ctr">
              <a:buNone/>
            </a:pPr>
            <a:endParaRPr lang="nl-NL" sz="4000" dirty="0">
              <a:solidFill>
                <a:schemeClr val="tx1"/>
              </a:solidFill>
            </a:endParaRPr>
          </a:p>
        </p:txBody>
      </p:sp>
    </p:spTree>
    <p:extLst>
      <p:ext uri="{BB962C8B-B14F-4D97-AF65-F5344CB8AC3E}">
        <p14:creationId xmlns:p14="http://schemas.microsoft.com/office/powerpoint/2010/main" val="233746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Gods tijdrekening is van een andere orde</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p:txBody>
          <a:bodyPr>
            <a:normAutofit/>
          </a:bodyPr>
          <a:lstStyle/>
          <a:p>
            <a:pPr marL="0" indent="0" algn="ctr">
              <a:buNone/>
            </a:pPr>
            <a:r>
              <a:rPr lang="nl-NL" sz="2800" dirty="0"/>
              <a:t> Eén ding mag u niet over het hoofd zien, geliefde broeders en zusters: voor de Heer is één dag als duizend jaar en duizend jaar als één dag.</a:t>
            </a:r>
            <a:br>
              <a:rPr lang="nl-NL" sz="2800" dirty="0"/>
            </a:br>
            <a:r>
              <a:rPr lang="nl-NL" sz="2800" dirty="0"/>
              <a:t>2 Petrus 3:8</a:t>
            </a:r>
            <a:endParaRPr lang="nl-NL" sz="5400" dirty="0">
              <a:solidFill>
                <a:schemeClr val="tx1"/>
              </a:solidFill>
            </a:endParaRPr>
          </a:p>
        </p:txBody>
      </p:sp>
    </p:spTree>
    <p:extLst>
      <p:ext uri="{BB962C8B-B14F-4D97-AF65-F5344CB8AC3E}">
        <p14:creationId xmlns:p14="http://schemas.microsoft.com/office/powerpoint/2010/main" val="107907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God heeft geduld</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a:xfrm>
            <a:off x="1942415" y="1655180"/>
            <a:ext cx="6591985" cy="4256042"/>
          </a:xfrm>
        </p:spPr>
        <p:txBody>
          <a:bodyPr>
            <a:noAutofit/>
          </a:bodyPr>
          <a:lstStyle/>
          <a:p>
            <a:pPr marL="0" indent="0" algn="ctr">
              <a:buNone/>
            </a:pPr>
            <a:r>
              <a:rPr lang="nl-NL" sz="2800" dirty="0"/>
              <a:t>De Heer is niet traag met het nakomen van zijn belofte, zoals sommigen menen; </a:t>
            </a:r>
            <a:br>
              <a:rPr lang="nl-NL" sz="2800" dirty="0"/>
            </a:br>
            <a:r>
              <a:rPr lang="nl-NL" sz="2800" dirty="0">
                <a:solidFill>
                  <a:srgbClr val="FFFF00"/>
                </a:solidFill>
              </a:rPr>
              <a:t>hij heeft alleen maar geduld met u</a:t>
            </a:r>
            <a:r>
              <a:rPr lang="nl-NL" sz="2800" dirty="0"/>
              <a:t>, omdat hij wil dat iedereen tot inkeer komt en niemand verloren gaat.</a:t>
            </a:r>
            <a:br>
              <a:rPr lang="nl-NL" sz="2800" dirty="0"/>
            </a:br>
            <a:r>
              <a:rPr lang="nl-NL" sz="2800" dirty="0"/>
              <a:t>2 Petrus 3:9</a:t>
            </a:r>
            <a:endParaRPr lang="nl-NL" sz="7200" dirty="0">
              <a:solidFill>
                <a:schemeClr val="tx1"/>
              </a:solidFill>
            </a:endParaRPr>
          </a:p>
        </p:txBody>
      </p:sp>
    </p:spTree>
    <p:extLst>
      <p:ext uri="{BB962C8B-B14F-4D97-AF65-F5344CB8AC3E}">
        <p14:creationId xmlns:p14="http://schemas.microsoft.com/office/powerpoint/2010/main" val="241363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Op ons ligt een morele plicht</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a:xfrm>
            <a:off x="1942415" y="1620456"/>
            <a:ext cx="6591985" cy="4960966"/>
          </a:xfrm>
        </p:spPr>
        <p:txBody>
          <a:bodyPr>
            <a:normAutofit/>
          </a:bodyPr>
          <a:lstStyle/>
          <a:p>
            <a:pPr marL="0" indent="0" algn="ctr">
              <a:buNone/>
            </a:pPr>
            <a:r>
              <a:rPr lang="nl-NL" sz="2800" dirty="0"/>
              <a:t>De dag van de Heer zal komen als een dief. De hemelsferen zullen die dag met luid gedreun vergaan, de elementen gaan in vlammen op, de aarde wordt blootgelegd en alles wat daarop gedaan is komt aan het licht. </a:t>
            </a:r>
            <a:br>
              <a:rPr lang="nl-NL" sz="2800" dirty="0"/>
            </a:br>
            <a:r>
              <a:rPr lang="nl-NL" sz="2800" dirty="0">
                <a:solidFill>
                  <a:srgbClr val="FFFF00"/>
                </a:solidFill>
              </a:rPr>
              <a:t>Als dit allemaal op die manier te gronde gaat, hoe heilig en vroom moet u dan niet leven</a:t>
            </a:r>
            <a:br>
              <a:rPr lang="nl-NL" sz="2800" dirty="0"/>
            </a:br>
            <a:r>
              <a:rPr lang="nl-NL" sz="2800" dirty="0"/>
              <a:t>2 Petrus 3:10</a:t>
            </a:r>
          </a:p>
        </p:txBody>
      </p:sp>
    </p:spTree>
    <p:extLst>
      <p:ext uri="{BB962C8B-B14F-4D97-AF65-F5344CB8AC3E}">
        <p14:creationId xmlns:p14="http://schemas.microsoft.com/office/powerpoint/2010/main" val="1111367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Noblesse </a:t>
            </a:r>
            <a:r>
              <a:rPr lang="nl-NL" dirty="0" err="1"/>
              <a:t>oblige</a:t>
            </a:r>
            <a:endParaRPr lang="nl-NL" dirty="0"/>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a:xfrm>
            <a:off x="1942415" y="1481559"/>
            <a:ext cx="6591985" cy="4429663"/>
          </a:xfrm>
        </p:spPr>
        <p:txBody>
          <a:bodyPr>
            <a:normAutofit/>
          </a:bodyPr>
          <a:lstStyle/>
          <a:p>
            <a:pPr marL="0" indent="0" algn="ctr">
              <a:buNone/>
            </a:pPr>
            <a:r>
              <a:rPr lang="nl-NL" sz="2800" dirty="0"/>
              <a:t>Maar wij vertrouwen op Gods belofte en zien uit naar een nieuwe hemel en een nieuwe aarde, waar gerechtigheid woont. </a:t>
            </a:r>
            <a:br>
              <a:rPr lang="nl-NL" sz="2800" dirty="0"/>
            </a:br>
            <a:r>
              <a:rPr lang="nl-NL" sz="2800" dirty="0">
                <a:solidFill>
                  <a:srgbClr val="FFFF00"/>
                </a:solidFill>
              </a:rPr>
              <a:t>Omdat u hiernaar uitziet, geliefde broeders en zusters, moet u zich inspannen om smetteloos, onberispelijk en in vrede door hem te worden aangetroffen</a:t>
            </a:r>
            <a:r>
              <a:rPr lang="nl-NL" sz="2800" dirty="0"/>
              <a:t>.</a:t>
            </a:r>
            <a:br>
              <a:rPr lang="nl-NL" sz="2800" dirty="0"/>
            </a:br>
            <a:r>
              <a:rPr lang="nl-NL" sz="2800" dirty="0"/>
              <a:t>2 Petrus 3:13-14</a:t>
            </a:r>
          </a:p>
        </p:txBody>
      </p:sp>
    </p:spTree>
    <p:extLst>
      <p:ext uri="{BB962C8B-B14F-4D97-AF65-F5344CB8AC3E}">
        <p14:creationId xmlns:p14="http://schemas.microsoft.com/office/powerpoint/2010/main" val="119103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Leidende teksten</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p:txBody>
          <a:bodyPr>
            <a:normAutofit/>
          </a:bodyPr>
          <a:lstStyle/>
          <a:p>
            <a:pPr marL="0" indent="0" algn="ctr">
              <a:buNone/>
            </a:pPr>
            <a:r>
              <a:rPr lang="nl-NL" sz="2800" dirty="0">
                <a:solidFill>
                  <a:schemeClr val="tx1"/>
                </a:solidFill>
              </a:rPr>
              <a:t>Het boek Openbaring</a:t>
            </a:r>
          </a:p>
          <a:p>
            <a:pPr marL="0" indent="0" algn="ctr">
              <a:buNone/>
            </a:pPr>
            <a:endParaRPr lang="nl-NL" sz="2800" dirty="0">
              <a:solidFill>
                <a:schemeClr val="tx1"/>
              </a:solidFill>
            </a:endParaRPr>
          </a:p>
          <a:p>
            <a:pPr marL="0" indent="0" algn="ctr">
              <a:buNone/>
            </a:pPr>
            <a:r>
              <a:rPr lang="nl-NL" sz="2800" dirty="0">
                <a:solidFill>
                  <a:schemeClr val="tx1"/>
                </a:solidFill>
              </a:rPr>
              <a:t>Het tweede deel van </a:t>
            </a:r>
            <a:br>
              <a:rPr lang="nl-NL" sz="2800" dirty="0">
                <a:solidFill>
                  <a:schemeClr val="tx1"/>
                </a:solidFill>
              </a:rPr>
            </a:br>
            <a:r>
              <a:rPr lang="nl-NL" sz="2800" dirty="0">
                <a:solidFill>
                  <a:schemeClr val="tx1"/>
                </a:solidFill>
              </a:rPr>
              <a:t>het boek Daniël</a:t>
            </a:r>
          </a:p>
          <a:p>
            <a:pPr marL="0" indent="0" algn="ctr">
              <a:buNone/>
            </a:pPr>
            <a:endParaRPr lang="nl-NL" sz="2800" dirty="0">
              <a:solidFill>
                <a:schemeClr val="tx1"/>
              </a:solidFill>
            </a:endParaRPr>
          </a:p>
          <a:p>
            <a:pPr marL="0" indent="0" algn="ctr">
              <a:buNone/>
            </a:pPr>
            <a:r>
              <a:rPr lang="nl-NL" sz="2800" dirty="0">
                <a:solidFill>
                  <a:schemeClr val="tx1"/>
                </a:solidFill>
              </a:rPr>
              <a:t>Rede over de laatste dingen</a:t>
            </a:r>
            <a:br>
              <a:rPr lang="nl-NL" sz="2800" dirty="0">
                <a:solidFill>
                  <a:schemeClr val="tx1"/>
                </a:solidFill>
              </a:rPr>
            </a:br>
            <a:r>
              <a:rPr lang="nl-NL" sz="2800" dirty="0">
                <a:solidFill>
                  <a:schemeClr val="tx1"/>
                </a:solidFill>
              </a:rPr>
              <a:t>Mattheüs 24</a:t>
            </a:r>
            <a:endParaRPr lang="nl-NL" sz="4400" dirty="0">
              <a:solidFill>
                <a:schemeClr val="tx1"/>
              </a:solidFill>
            </a:endParaRPr>
          </a:p>
        </p:txBody>
      </p:sp>
    </p:spTree>
    <p:extLst>
      <p:ext uri="{BB962C8B-B14F-4D97-AF65-F5344CB8AC3E}">
        <p14:creationId xmlns:p14="http://schemas.microsoft.com/office/powerpoint/2010/main" val="12414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Het blijft interpretatie</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p:txBody>
          <a:bodyPr>
            <a:normAutofit/>
          </a:bodyPr>
          <a:lstStyle/>
          <a:p>
            <a:pPr marL="0" indent="0" algn="ctr">
              <a:buNone/>
            </a:pPr>
            <a:r>
              <a:rPr lang="nl-NL" sz="2800" dirty="0">
                <a:solidFill>
                  <a:schemeClr val="tx1"/>
                </a:solidFill>
              </a:rPr>
              <a:t>‘Niets is zo onvoorspelbaar</a:t>
            </a:r>
            <a:br>
              <a:rPr lang="nl-NL" sz="2800" dirty="0">
                <a:solidFill>
                  <a:schemeClr val="tx1"/>
                </a:solidFill>
              </a:rPr>
            </a:br>
            <a:r>
              <a:rPr lang="nl-NL" sz="2800" dirty="0">
                <a:solidFill>
                  <a:schemeClr val="tx1"/>
                </a:solidFill>
              </a:rPr>
              <a:t>als de toekomst’</a:t>
            </a:r>
            <a:br>
              <a:rPr lang="nl-NL" sz="2800" dirty="0">
                <a:solidFill>
                  <a:schemeClr val="tx1"/>
                </a:solidFill>
              </a:rPr>
            </a:br>
            <a:r>
              <a:rPr lang="nl-NL" sz="2800" i="1" dirty="0">
                <a:solidFill>
                  <a:schemeClr val="tx1"/>
                </a:solidFill>
              </a:rPr>
              <a:t>Een boerenwijsheid</a:t>
            </a:r>
            <a:endParaRPr lang="nl-NL" sz="2800" dirty="0">
              <a:solidFill>
                <a:schemeClr val="tx1"/>
              </a:solidFill>
            </a:endParaRPr>
          </a:p>
          <a:p>
            <a:pPr marL="0" indent="0" algn="ctr">
              <a:buNone/>
            </a:pPr>
            <a:endParaRPr lang="nl-NL" sz="2800" dirty="0">
              <a:solidFill>
                <a:schemeClr val="tx1"/>
              </a:solidFill>
            </a:endParaRPr>
          </a:p>
          <a:p>
            <a:pPr marL="0" indent="0" algn="ctr">
              <a:buNone/>
            </a:pPr>
            <a:r>
              <a:rPr lang="nl-NL" sz="2800" dirty="0">
                <a:solidFill>
                  <a:schemeClr val="tx1"/>
                </a:solidFill>
              </a:rPr>
              <a:t>‘Als je het ziet, dan zie je het ook’</a:t>
            </a:r>
            <a:br>
              <a:rPr lang="nl-NL" sz="2800" dirty="0">
                <a:solidFill>
                  <a:schemeClr val="tx1"/>
                </a:solidFill>
              </a:rPr>
            </a:br>
            <a:r>
              <a:rPr lang="nl-NL" sz="2800" i="1" dirty="0">
                <a:solidFill>
                  <a:schemeClr val="tx1"/>
                </a:solidFill>
              </a:rPr>
              <a:t>Vrij naar Godfried Bomans</a:t>
            </a:r>
            <a:br>
              <a:rPr lang="nl-NL" sz="2800" i="1" dirty="0">
                <a:solidFill>
                  <a:schemeClr val="tx1"/>
                </a:solidFill>
              </a:rPr>
            </a:br>
            <a:r>
              <a:rPr lang="nl-NL" sz="2800" i="1" dirty="0">
                <a:solidFill>
                  <a:schemeClr val="tx1"/>
                </a:solidFill>
              </a:rPr>
              <a:t>(</a:t>
            </a:r>
            <a:r>
              <a:rPr lang="nl-NL" sz="2800" i="1" u="sng" dirty="0">
                <a:solidFill>
                  <a:schemeClr val="tx1"/>
                </a:solidFill>
              </a:rPr>
              <a:t>niet</a:t>
            </a:r>
            <a:r>
              <a:rPr lang="nl-NL" sz="2800" i="1" dirty="0">
                <a:solidFill>
                  <a:schemeClr val="tx1"/>
                </a:solidFill>
              </a:rPr>
              <a:t> Johan Cruijff)</a:t>
            </a:r>
            <a:endParaRPr lang="nl-NL" sz="4400" dirty="0">
              <a:solidFill>
                <a:schemeClr val="tx1"/>
              </a:solidFill>
            </a:endParaRPr>
          </a:p>
        </p:txBody>
      </p:sp>
    </p:spTree>
    <p:extLst>
      <p:ext uri="{BB962C8B-B14F-4D97-AF65-F5344CB8AC3E}">
        <p14:creationId xmlns:p14="http://schemas.microsoft.com/office/powerpoint/2010/main" val="2126096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We werken van achteren naar voren</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p:txBody>
          <a:bodyPr>
            <a:normAutofit/>
          </a:bodyPr>
          <a:lstStyle/>
          <a:p>
            <a:pPr marL="0" indent="0" algn="ctr">
              <a:buNone/>
            </a:pPr>
            <a:r>
              <a:rPr lang="nl-NL" sz="2800" dirty="0">
                <a:solidFill>
                  <a:schemeClr val="tx1"/>
                </a:solidFill>
              </a:rPr>
              <a:t>We beginnen dus bij het einde,</a:t>
            </a:r>
            <a:br>
              <a:rPr lang="nl-NL" sz="2800" dirty="0">
                <a:solidFill>
                  <a:schemeClr val="tx1"/>
                </a:solidFill>
              </a:rPr>
            </a:br>
            <a:r>
              <a:rPr lang="nl-NL" sz="2800" dirty="0">
                <a:solidFill>
                  <a:schemeClr val="tx1"/>
                </a:solidFill>
              </a:rPr>
              <a:t>bij het doel van de geschiedenis</a:t>
            </a:r>
          </a:p>
          <a:p>
            <a:pPr marL="0" indent="0" algn="ctr">
              <a:buNone/>
            </a:pPr>
            <a:endParaRPr lang="nl-NL" sz="2800" dirty="0">
              <a:solidFill>
                <a:schemeClr val="tx1"/>
              </a:solidFill>
            </a:endParaRPr>
          </a:p>
          <a:p>
            <a:pPr marL="0" indent="0" algn="ctr">
              <a:buNone/>
            </a:pPr>
            <a:r>
              <a:rPr lang="nl-NL" sz="2800" dirty="0">
                <a:solidFill>
                  <a:schemeClr val="tx1"/>
                </a:solidFill>
              </a:rPr>
              <a:t>Vandaar proberen we ‘naar voren’ te gaan.</a:t>
            </a:r>
            <a:endParaRPr lang="nl-NL" sz="4400" dirty="0">
              <a:solidFill>
                <a:schemeClr val="tx1"/>
              </a:solidFill>
            </a:endParaRPr>
          </a:p>
        </p:txBody>
      </p:sp>
    </p:spTree>
    <p:extLst>
      <p:ext uri="{BB962C8B-B14F-4D97-AF65-F5344CB8AC3E}">
        <p14:creationId xmlns:p14="http://schemas.microsoft.com/office/powerpoint/2010/main" val="853800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Het einde van de geschiedenis</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p:txBody>
          <a:bodyPr>
            <a:normAutofit/>
          </a:bodyPr>
          <a:lstStyle/>
          <a:p>
            <a:pPr marL="0" indent="0" algn="ctr">
              <a:buNone/>
            </a:pPr>
            <a:r>
              <a:rPr lang="nl-NL" sz="2800" dirty="0"/>
              <a:t>De laatste vijand die vernietigd wordt is de dood</a:t>
            </a:r>
            <a:br>
              <a:rPr lang="nl-NL" sz="2800" dirty="0"/>
            </a:br>
            <a:r>
              <a:rPr lang="nl-NL" sz="2800" dirty="0"/>
              <a:t>1 Kor 15:26</a:t>
            </a:r>
          </a:p>
          <a:p>
            <a:pPr marL="0" indent="0" algn="ctr">
              <a:buNone/>
            </a:pPr>
            <a:endParaRPr lang="nl-NL" sz="2800" dirty="0"/>
          </a:p>
          <a:p>
            <a:pPr marL="0" indent="0" algn="ctr">
              <a:buNone/>
            </a:pPr>
            <a:r>
              <a:rPr lang="nl-NL" sz="2800" dirty="0"/>
              <a:t>God zal over alles en allen regeren</a:t>
            </a:r>
            <a:br>
              <a:rPr lang="nl-NL" sz="2800" dirty="0"/>
            </a:br>
            <a:r>
              <a:rPr lang="nl-NL" sz="2800" dirty="0"/>
              <a:t>1 Kor. 15:28</a:t>
            </a:r>
          </a:p>
          <a:p>
            <a:pPr marL="0" indent="0" algn="ctr">
              <a:buNone/>
            </a:pPr>
            <a:endParaRPr lang="nl-NL" sz="4000" dirty="0">
              <a:solidFill>
                <a:schemeClr val="tx1"/>
              </a:solidFill>
            </a:endParaRPr>
          </a:p>
        </p:txBody>
      </p:sp>
    </p:spTree>
    <p:extLst>
      <p:ext uri="{BB962C8B-B14F-4D97-AF65-F5344CB8AC3E}">
        <p14:creationId xmlns:p14="http://schemas.microsoft.com/office/powerpoint/2010/main" val="227262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normAutofit fontScale="90000"/>
          </a:bodyPr>
          <a:lstStyle/>
          <a:p>
            <a:pPr algn="ctr"/>
            <a:r>
              <a:rPr lang="nl-NL" dirty="0"/>
              <a:t>Het einde van de geschiedenis </a:t>
            </a:r>
            <a:br>
              <a:rPr lang="nl-NL" dirty="0"/>
            </a:br>
            <a:r>
              <a:rPr lang="nl-NL" dirty="0"/>
              <a:t>Efeze 1:20-21</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a:xfrm>
            <a:off x="1817225" y="2133599"/>
            <a:ext cx="6933236" cy="4325073"/>
          </a:xfrm>
        </p:spPr>
        <p:txBody>
          <a:bodyPr>
            <a:noAutofit/>
          </a:bodyPr>
          <a:lstStyle/>
          <a:p>
            <a:pPr marL="0" indent="0" algn="ctr">
              <a:buNone/>
            </a:pPr>
            <a:r>
              <a:rPr lang="nl-NL" sz="2800" dirty="0"/>
              <a:t>Die macht </a:t>
            </a:r>
            <a:r>
              <a:rPr lang="nl-NL" sz="2800" i="1" dirty="0"/>
              <a:t>(van God) </a:t>
            </a:r>
            <a:r>
              <a:rPr lang="nl-NL" sz="2800" dirty="0"/>
              <a:t>was ook werkzaam in Christus toen God hem opwekte uit de dood en hem in de hemelsferen een plaats gaf aan zijn rechterhand, hoog boven alle hemelse vorsten en heersers, alle machten en krachten en elke naam die genoemd wordt, niet alleen in deze wereld maar ook in de toekomstige.</a:t>
            </a:r>
          </a:p>
        </p:txBody>
      </p:sp>
    </p:spTree>
    <p:extLst>
      <p:ext uri="{BB962C8B-B14F-4D97-AF65-F5344CB8AC3E}">
        <p14:creationId xmlns:p14="http://schemas.microsoft.com/office/powerpoint/2010/main" val="715023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normAutofit fontScale="90000"/>
          </a:bodyPr>
          <a:lstStyle/>
          <a:p>
            <a:pPr algn="ctr"/>
            <a:r>
              <a:rPr lang="nl-NL" dirty="0"/>
              <a:t>Het einde van de geschiedenis </a:t>
            </a:r>
            <a:br>
              <a:rPr lang="nl-NL" dirty="0"/>
            </a:br>
            <a:r>
              <a:rPr lang="nl-NL" dirty="0"/>
              <a:t>Efeze 1:22-23</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a:xfrm>
            <a:off x="1678329" y="2133600"/>
            <a:ext cx="7072132" cy="3777622"/>
          </a:xfrm>
        </p:spPr>
        <p:txBody>
          <a:bodyPr>
            <a:noAutofit/>
          </a:bodyPr>
          <a:lstStyle/>
          <a:p>
            <a:pPr marL="0" indent="0" algn="ctr">
              <a:buNone/>
            </a:pPr>
            <a:r>
              <a:rPr lang="nl-NL" sz="2800" dirty="0"/>
              <a:t>Hij </a:t>
            </a:r>
            <a:r>
              <a:rPr lang="nl-NL" sz="2800" i="1" dirty="0"/>
              <a:t>(God)</a:t>
            </a:r>
            <a:r>
              <a:rPr lang="nl-NL" sz="2800" dirty="0"/>
              <a:t> heeft alles aan zijn </a:t>
            </a:r>
            <a:r>
              <a:rPr lang="nl-NL" sz="2800" i="1" dirty="0"/>
              <a:t>(Christus’)</a:t>
            </a:r>
            <a:r>
              <a:rPr lang="nl-NL" sz="2800" dirty="0"/>
              <a:t>voeten gelegd en hem als hoofd over alles aangesteld, voor de kerk, die zijn lichaam is, de volheid van hem die alles in allen vervult.</a:t>
            </a:r>
          </a:p>
          <a:p>
            <a:pPr marL="0" indent="0" algn="ctr">
              <a:buNone/>
            </a:pPr>
            <a:endParaRPr lang="nl-NL" sz="6000" dirty="0">
              <a:solidFill>
                <a:schemeClr val="tx1"/>
              </a:solidFill>
            </a:endParaRPr>
          </a:p>
        </p:txBody>
      </p:sp>
    </p:spTree>
    <p:extLst>
      <p:ext uri="{BB962C8B-B14F-4D97-AF65-F5344CB8AC3E}">
        <p14:creationId xmlns:p14="http://schemas.microsoft.com/office/powerpoint/2010/main" val="2537777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Aardbol Europa-Afrika">
            <a:extLst>
              <a:ext uri="{FF2B5EF4-FFF2-40B4-BE49-F238E27FC236}">
                <a16:creationId xmlns:a16="http://schemas.microsoft.com/office/drawing/2014/main" id="{CBDC81C9-1484-4FDE-B1E5-83355EB4216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72000" y="2525891"/>
            <a:ext cx="3725332" cy="3725332"/>
          </a:xfrm>
          <a:prstGeom prst="rect">
            <a:avLst/>
          </a:prstGeom>
        </p:spPr>
      </p:pic>
      <p:grpSp>
        <p:nvGrpSpPr>
          <p:cNvPr id="45" name="Groep 44">
            <a:extLst>
              <a:ext uri="{FF2B5EF4-FFF2-40B4-BE49-F238E27FC236}">
                <a16:creationId xmlns:a16="http://schemas.microsoft.com/office/drawing/2014/main" id="{6484860D-F163-464B-9EE5-23F728983732}"/>
              </a:ext>
            </a:extLst>
          </p:cNvPr>
          <p:cNvGrpSpPr/>
          <p:nvPr/>
        </p:nvGrpSpPr>
        <p:grpSpPr>
          <a:xfrm>
            <a:off x="4822760" y="395901"/>
            <a:ext cx="3557001" cy="2108065"/>
            <a:chOff x="4100271" y="1976342"/>
            <a:chExt cx="3557001" cy="2108065"/>
          </a:xfrm>
          <a:solidFill>
            <a:srgbClr val="FFFF00"/>
          </a:solidFill>
        </p:grpSpPr>
        <p:sp>
          <p:nvSpPr>
            <p:cNvPr id="54" name="Rechthoek 53">
              <a:extLst>
                <a:ext uri="{FF2B5EF4-FFF2-40B4-BE49-F238E27FC236}">
                  <a16:creationId xmlns:a16="http://schemas.microsoft.com/office/drawing/2014/main" id="{DB21B5BB-92C0-4864-BA89-756DB6E6F36F}"/>
                </a:ext>
              </a:extLst>
            </p:cNvPr>
            <p:cNvSpPr/>
            <p:nvPr/>
          </p:nvSpPr>
          <p:spPr>
            <a:xfrm>
              <a:off x="4100271" y="3896584"/>
              <a:ext cx="3557001" cy="187823"/>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highlight>
                  <a:srgbClr val="FFFF00"/>
                </a:highlight>
              </a:endParaRPr>
            </a:p>
          </p:txBody>
        </p:sp>
        <p:sp>
          <p:nvSpPr>
            <p:cNvPr id="55" name="Tekstvak 54">
              <a:extLst>
                <a:ext uri="{FF2B5EF4-FFF2-40B4-BE49-F238E27FC236}">
                  <a16:creationId xmlns:a16="http://schemas.microsoft.com/office/drawing/2014/main" id="{85B056B5-F9F1-46CE-9B23-002E2E19BF4B}"/>
                </a:ext>
              </a:extLst>
            </p:cNvPr>
            <p:cNvSpPr txBox="1"/>
            <p:nvPr/>
          </p:nvSpPr>
          <p:spPr>
            <a:xfrm>
              <a:off x="4136735" y="1976342"/>
              <a:ext cx="1727118" cy="646331"/>
            </a:xfrm>
            <a:prstGeom prst="rect">
              <a:avLst/>
            </a:prstGeom>
            <a:noFill/>
          </p:spPr>
          <p:txBody>
            <a:bodyPr wrap="square" rtlCol="0">
              <a:spAutoFit/>
            </a:bodyPr>
            <a:lstStyle/>
            <a:p>
              <a:r>
                <a:rPr lang="nl-NL" dirty="0">
                  <a:solidFill>
                    <a:srgbClr val="FFFF00"/>
                  </a:solidFill>
                </a:rPr>
                <a:t>Nieuw Jeruzalem</a:t>
              </a:r>
            </a:p>
          </p:txBody>
        </p:sp>
        <p:sp>
          <p:nvSpPr>
            <p:cNvPr id="56" name="Pijl: omlaag 55">
              <a:extLst>
                <a:ext uri="{FF2B5EF4-FFF2-40B4-BE49-F238E27FC236}">
                  <a16:creationId xmlns:a16="http://schemas.microsoft.com/office/drawing/2014/main" id="{CB9B46B1-C3A3-4209-887C-3E6DAD30758B}"/>
                </a:ext>
              </a:extLst>
            </p:cNvPr>
            <p:cNvSpPr/>
            <p:nvPr/>
          </p:nvSpPr>
          <p:spPr>
            <a:xfrm>
              <a:off x="4128519" y="2752069"/>
              <a:ext cx="526435" cy="1164224"/>
            </a:xfrm>
            <a:prstGeom prst="down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6" name="Tekstvak 5">
            <a:extLst>
              <a:ext uri="{FF2B5EF4-FFF2-40B4-BE49-F238E27FC236}">
                <a16:creationId xmlns:a16="http://schemas.microsoft.com/office/drawing/2014/main" id="{404AD973-6DCC-43D4-8401-A0DD3630F893}"/>
              </a:ext>
            </a:extLst>
          </p:cNvPr>
          <p:cNvSpPr txBox="1"/>
          <p:nvPr/>
        </p:nvSpPr>
        <p:spPr>
          <a:xfrm>
            <a:off x="474134" y="462842"/>
            <a:ext cx="3962400" cy="5632311"/>
          </a:xfrm>
          <a:prstGeom prst="rect">
            <a:avLst/>
          </a:prstGeom>
          <a:noFill/>
        </p:spPr>
        <p:txBody>
          <a:bodyPr wrap="square" rtlCol="0">
            <a:spAutoFit/>
          </a:bodyPr>
          <a:lstStyle/>
          <a:p>
            <a:pPr algn="ctr"/>
            <a:r>
              <a:rPr lang="nl-NL" sz="2400" dirty="0">
                <a:solidFill>
                  <a:srgbClr val="FFFF00"/>
                </a:solidFill>
              </a:rPr>
              <a:t>Openbaring 21:1,2,5</a:t>
            </a:r>
          </a:p>
          <a:p>
            <a:pPr algn="ctr"/>
            <a:r>
              <a:rPr lang="nl-NL" sz="2400" dirty="0">
                <a:solidFill>
                  <a:srgbClr val="FFFF00"/>
                </a:solidFill>
              </a:rPr>
              <a:t>Ik zag een nieuwe hemel en een nieuwe aarde. Want de eerste hemel en de eerste aarde zijn voorbij, en de zee is er niet meer.</a:t>
            </a:r>
          </a:p>
          <a:p>
            <a:pPr algn="ctr"/>
            <a:r>
              <a:rPr lang="nl-NL" sz="2400" dirty="0">
                <a:solidFill>
                  <a:srgbClr val="FFFF00"/>
                </a:solidFill>
              </a:rPr>
              <a:t>Toen zag ik de heilige stad, het nieuwe Jeruzalem, uit de hemel neerdalen, bij God vandaan. </a:t>
            </a:r>
          </a:p>
          <a:p>
            <a:pPr algn="ctr"/>
            <a:r>
              <a:rPr lang="nl-NL" sz="2400" dirty="0">
                <a:solidFill>
                  <a:srgbClr val="FFFF00"/>
                </a:solidFill>
              </a:rPr>
              <a:t>…</a:t>
            </a:r>
          </a:p>
          <a:p>
            <a:pPr algn="ctr"/>
            <a:r>
              <a:rPr lang="nl-NL" sz="2400" dirty="0">
                <a:solidFill>
                  <a:srgbClr val="FFFF00"/>
                </a:solidFill>
              </a:rPr>
              <a:t>Hij die op de troon zat zei: ‘Alles maak ik nieuw!’</a:t>
            </a:r>
          </a:p>
        </p:txBody>
      </p:sp>
    </p:spTree>
    <p:extLst>
      <p:ext uri="{BB962C8B-B14F-4D97-AF65-F5344CB8AC3E}">
        <p14:creationId xmlns:p14="http://schemas.microsoft.com/office/powerpoint/2010/main" val="2662031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10693-AA9F-49DD-89D8-8C3BFAE45F61}"/>
              </a:ext>
            </a:extLst>
          </p:cNvPr>
          <p:cNvSpPr>
            <a:spLocks noGrp="1"/>
          </p:cNvSpPr>
          <p:nvPr>
            <p:ph type="title"/>
          </p:nvPr>
        </p:nvSpPr>
        <p:spPr/>
        <p:txBody>
          <a:bodyPr/>
          <a:lstStyle/>
          <a:p>
            <a:pPr algn="ctr"/>
            <a:r>
              <a:rPr lang="nl-NL" dirty="0"/>
              <a:t>Wat gaat daaraan vooraf?</a:t>
            </a:r>
          </a:p>
        </p:txBody>
      </p:sp>
      <p:sp>
        <p:nvSpPr>
          <p:cNvPr id="3" name="Tijdelijke aanduiding voor inhoud 2">
            <a:extLst>
              <a:ext uri="{FF2B5EF4-FFF2-40B4-BE49-F238E27FC236}">
                <a16:creationId xmlns:a16="http://schemas.microsoft.com/office/drawing/2014/main" id="{54DD313D-84BA-45C0-A30A-16BBB28F5C73}"/>
              </a:ext>
            </a:extLst>
          </p:cNvPr>
          <p:cNvSpPr>
            <a:spLocks noGrp="1"/>
          </p:cNvSpPr>
          <p:nvPr>
            <p:ph idx="1"/>
          </p:nvPr>
        </p:nvSpPr>
        <p:spPr/>
        <p:txBody>
          <a:bodyPr>
            <a:normAutofit lnSpcReduction="10000"/>
          </a:bodyPr>
          <a:lstStyle/>
          <a:p>
            <a:pPr marL="0" indent="0" algn="ctr">
              <a:buNone/>
            </a:pPr>
            <a:r>
              <a:rPr lang="nl-NL" sz="2800" dirty="0">
                <a:solidFill>
                  <a:schemeClr val="tx1"/>
                </a:solidFill>
              </a:rPr>
              <a:t>De grote witte troon</a:t>
            </a:r>
          </a:p>
          <a:p>
            <a:pPr marL="0" indent="0" algn="ctr">
              <a:buNone/>
            </a:pPr>
            <a:endParaRPr lang="nl-NL" sz="2800" dirty="0">
              <a:solidFill>
                <a:schemeClr val="tx1"/>
              </a:solidFill>
            </a:endParaRPr>
          </a:p>
          <a:p>
            <a:pPr marL="0" indent="0" algn="ctr">
              <a:buNone/>
            </a:pPr>
            <a:r>
              <a:rPr lang="nl-NL" sz="2800" dirty="0">
                <a:solidFill>
                  <a:schemeClr val="tx1"/>
                </a:solidFill>
              </a:rPr>
              <a:t>Het duizendjarig rijk</a:t>
            </a:r>
          </a:p>
          <a:p>
            <a:pPr marL="0" indent="0" algn="ctr">
              <a:buNone/>
            </a:pPr>
            <a:endParaRPr lang="nl-NL" sz="2800" dirty="0">
              <a:solidFill>
                <a:schemeClr val="tx1"/>
              </a:solidFill>
            </a:endParaRPr>
          </a:p>
          <a:p>
            <a:pPr marL="0" indent="0" algn="ctr">
              <a:buNone/>
            </a:pPr>
            <a:r>
              <a:rPr lang="nl-NL" sz="2800" dirty="0">
                <a:solidFill>
                  <a:schemeClr val="tx1"/>
                </a:solidFill>
              </a:rPr>
              <a:t>Armageddon</a:t>
            </a:r>
          </a:p>
          <a:p>
            <a:pPr marL="0" indent="0" algn="ctr">
              <a:buNone/>
            </a:pPr>
            <a:endParaRPr lang="nl-NL" sz="2800" dirty="0">
              <a:solidFill>
                <a:schemeClr val="tx1"/>
              </a:solidFill>
            </a:endParaRPr>
          </a:p>
          <a:p>
            <a:pPr marL="0" indent="0" algn="ctr">
              <a:buNone/>
            </a:pPr>
            <a:r>
              <a:rPr lang="nl-NL" sz="2800" dirty="0">
                <a:solidFill>
                  <a:schemeClr val="tx1"/>
                </a:solidFill>
              </a:rPr>
              <a:t>Grote Verdrukking</a:t>
            </a:r>
            <a:endParaRPr lang="nl-NL" sz="4400" dirty="0">
              <a:solidFill>
                <a:schemeClr val="tx1"/>
              </a:solidFill>
            </a:endParaRPr>
          </a:p>
        </p:txBody>
      </p:sp>
    </p:spTree>
    <p:extLst>
      <p:ext uri="{BB962C8B-B14F-4D97-AF65-F5344CB8AC3E}">
        <p14:creationId xmlns:p14="http://schemas.microsoft.com/office/powerpoint/2010/main" val="2620902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20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200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par>
                          <p:cTn id="13" fill="hold">
                            <p:stCondLst>
                              <p:cond delay="4000"/>
                            </p:stCondLst>
                            <p:childTnLst>
                              <p:par>
                                <p:cTn id="14" presetID="1" presetClass="entr" presetSubtype="0" fill="hold" grpId="0" nodeType="afterEffect">
                                  <p:stCondLst>
                                    <p:cond delay="2000"/>
                                  </p:stCondLst>
                                  <p:childTnLst>
                                    <p:set>
                                      <p:cBhvr>
                                        <p:cTn id="1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liert">
  <a:themeElements>
    <a:clrScheme name="Roo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6411</TotalTime>
  <Words>494</Words>
  <Application>Microsoft Office PowerPoint</Application>
  <PresentationFormat>Diavoorstelling (4:3)</PresentationFormat>
  <Paragraphs>87</Paragraphs>
  <Slides>17</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Century Gothic</vt:lpstr>
      <vt:lpstr>Wingdings 3</vt:lpstr>
      <vt:lpstr>Sliert</vt:lpstr>
      <vt:lpstr>Met de wolken</vt:lpstr>
      <vt:lpstr>Leidende teksten</vt:lpstr>
      <vt:lpstr>Het blijft interpretatie</vt:lpstr>
      <vt:lpstr>We werken van achteren naar voren</vt:lpstr>
      <vt:lpstr>Het einde van de geschiedenis</vt:lpstr>
      <vt:lpstr>Het einde van de geschiedenis  Efeze 1:20-21</vt:lpstr>
      <vt:lpstr>Het einde van de geschiedenis  Efeze 1:22-23</vt:lpstr>
      <vt:lpstr>PowerPoint-presentatie</vt:lpstr>
      <vt:lpstr>Wat gaat daaraan vooraf?</vt:lpstr>
      <vt:lpstr>PowerPoint-presentatie</vt:lpstr>
      <vt:lpstr>PowerPoint-presentatie</vt:lpstr>
      <vt:lpstr>Wat moeten wij hier nu mee?</vt:lpstr>
      <vt:lpstr>Antwoord vanuit het einde van de eerste eeuw </vt:lpstr>
      <vt:lpstr>Gods tijdrekening is van een andere orde</vt:lpstr>
      <vt:lpstr>God heeft geduld</vt:lpstr>
      <vt:lpstr>Op ons ligt een morele plicht</vt:lpstr>
      <vt:lpstr>Noblesse oblige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 zonder zonde is</dc:title>
  <dc:creator>Tonny Lievers</dc:creator>
  <cp:lastModifiedBy>Tonny Lievers</cp:lastModifiedBy>
  <cp:revision>221</cp:revision>
  <dcterms:created xsi:type="dcterms:W3CDTF">2018-05-25T18:53:00Z</dcterms:created>
  <dcterms:modified xsi:type="dcterms:W3CDTF">2019-02-23T18:43:58Z</dcterms:modified>
</cp:coreProperties>
</file>