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95" r:id="rId4"/>
    <p:sldId id="259" r:id="rId5"/>
    <p:sldId id="288" r:id="rId6"/>
    <p:sldId id="290" r:id="rId7"/>
    <p:sldId id="291" r:id="rId8"/>
    <p:sldId id="292" r:id="rId9"/>
    <p:sldId id="296" r:id="rId10"/>
    <p:sldId id="293" r:id="rId11"/>
    <p:sldId id="294" r:id="rId12"/>
    <p:sldId id="297" r:id="rId13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73380" autoAdjust="0"/>
  </p:normalViewPr>
  <p:slideViewPr>
    <p:cSldViewPr snapToGrid="0">
      <p:cViewPr varScale="1">
        <p:scale>
          <a:sx n="85" d="100"/>
          <a:sy n="85" d="100"/>
        </p:scale>
        <p:origin x="23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ny Lievers" userId="17767011_tp_dropbox" providerId="OAuth2" clId="{4BE308C9-632E-B848-97CB-AB8D8A613125}"/>
    <pc:docChg chg="modSld">
      <pc:chgData name="Tonny Lievers" userId="17767011_tp_dropbox" providerId="OAuth2" clId="{4BE308C9-632E-B848-97CB-AB8D8A613125}" dt="2018-05-06T19:19:00.969" v="60" actId="20577"/>
      <pc:docMkLst>
        <pc:docMk/>
      </pc:docMkLst>
      <pc:sldChg chg="modSp">
        <pc:chgData name="Tonny Lievers" userId="17767011_tp_dropbox" providerId="OAuth2" clId="{4BE308C9-632E-B848-97CB-AB8D8A613125}" dt="2018-05-06T19:16:36.094" v="34" actId="20577"/>
        <pc:sldMkLst>
          <pc:docMk/>
          <pc:sldMk cId="3045682342" sldId="288"/>
        </pc:sldMkLst>
        <pc:spChg chg="mod">
          <ac:chgData name="Tonny Lievers" userId="17767011_tp_dropbox" providerId="OAuth2" clId="{4BE308C9-632E-B848-97CB-AB8D8A613125}" dt="2018-05-06T19:16:36.094" v="34" actId="20577"/>
          <ac:spMkLst>
            <pc:docMk/>
            <pc:sldMk cId="3045682342" sldId="288"/>
            <ac:spMk id="3" creationId="{E9F4FCED-4178-4208-B9DB-94E125F1E177}"/>
          </ac:spMkLst>
        </pc:spChg>
      </pc:sldChg>
      <pc:sldChg chg="modSp">
        <pc:chgData name="Tonny Lievers" userId="17767011_tp_dropbox" providerId="OAuth2" clId="{4BE308C9-632E-B848-97CB-AB8D8A613125}" dt="2018-05-06T19:19:00.969" v="60" actId="20577"/>
        <pc:sldMkLst>
          <pc:docMk/>
          <pc:sldMk cId="1131709937" sldId="291"/>
        </pc:sldMkLst>
        <pc:spChg chg="mod">
          <ac:chgData name="Tonny Lievers" userId="17767011_tp_dropbox" providerId="OAuth2" clId="{4BE308C9-632E-B848-97CB-AB8D8A613125}" dt="2018-05-06T19:19:00.969" v="60" actId="20577"/>
          <ac:spMkLst>
            <pc:docMk/>
            <pc:sldMk cId="1131709937" sldId="291"/>
            <ac:spMk id="3" creationId="{B54A36EB-534D-409D-B4A9-009990F70B5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12-5-2018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12-5-2018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Onderwerp al een paar weken in de maak.</a:t>
            </a:r>
          </a:p>
          <a:p>
            <a:r>
              <a:rPr lang="nl-NL" dirty="0"/>
              <a:t>Heeft niets van doen met Moederdag, maar alles met het hart van God (Alsof ik daar iets van afweet.)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is bijzonder dat deze namen in dit register staan. Want de rest van het register, alle andere generaties, worden alleen de stamvaders genoemd, niet de moeders.</a:t>
            </a:r>
          </a:p>
          <a:p>
            <a:r>
              <a:rPr lang="nl-NL" dirty="0"/>
              <a:t>En niet alle generaties worden genoemd.</a:t>
            </a:r>
          </a:p>
          <a:p>
            <a:r>
              <a:rPr lang="nl-NL" dirty="0"/>
              <a:t>Bijvoorbeeld tussen David en </a:t>
            </a:r>
            <a:r>
              <a:rPr lang="nl-NL" dirty="0" err="1"/>
              <a:t>Salmon</a:t>
            </a:r>
            <a:r>
              <a:rPr lang="nl-NL" dirty="0"/>
              <a:t> zit het hele boek Richteren en 1 Samuel. Dat zijn ruwweg 4 eeuwen.</a:t>
            </a:r>
          </a:p>
          <a:p>
            <a:r>
              <a:rPr lang="nl-NL" dirty="0"/>
              <a:t>Ook de 6 geslachten </a:t>
            </a:r>
            <a:r>
              <a:rPr lang="nl-NL" dirty="0" err="1"/>
              <a:t>tusssen</a:t>
            </a:r>
            <a:r>
              <a:rPr lang="nl-NL" dirty="0"/>
              <a:t> Tamar en </a:t>
            </a:r>
            <a:r>
              <a:rPr lang="nl-NL" dirty="0" err="1"/>
              <a:t>Rachab</a:t>
            </a:r>
            <a:r>
              <a:rPr lang="nl-NL" dirty="0"/>
              <a:t> kunnen nooit de 470 jaren (430 + 40) tussen Juda’s tocht naar Egypte en de val van Jericho overbruggen.</a:t>
            </a:r>
          </a:p>
          <a:p>
            <a:r>
              <a:rPr lang="nl-NL" dirty="0"/>
              <a:t>We vinden hier dus niet ALLE geslachten.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057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God verbindt zich ook aan ons, aan mij!</a:t>
            </a:r>
          </a:p>
          <a:p>
            <a:r>
              <a:rPr lang="nl-NL" dirty="0"/>
              <a:t>Ook al is er alle reden – maatschappelijk gezien – om wat afstand van mij te houden.</a:t>
            </a:r>
          </a:p>
          <a:p>
            <a:r>
              <a:rPr lang="nl-NL" dirty="0"/>
              <a:t>Maar hij doet dat niet: Heb.2:11: Hij die heiligt en zij die geheiligd worden hebben een en dezelfde oorsprong, en daarom schaamt hij zich er niet voor hen zijn broeders en zusters te noemen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661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Niet nodig om </a:t>
            </a:r>
            <a:r>
              <a:rPr lang="nl-NL" dirty="0" err="1"/>
              <a:t>Onan</a:t>
            </a:r>
            <a:r>
              <a:rPr lang="nl-NL" dirty="0"/>
              <a:t> te noemen</a:t>
            </a:r>
          </a:p>
          <a:p>
            <a:endParaRPr lang="nl-NL" dirty="0"/>
          </a:p>
          <a:p>
            <a:r>
              <a:rPr lang="nl-NL" dirty="0"/>
              <a:t>Tamar doet in de druk van de omstandigheden dingen die niet door de beugel kunnen.</a:t>
            </a:r>
          </a:p>
          <a:p>
            <a:r>
              <a:rPr lang="nl-NL" dirty="0"/>
              <a:t>Maar God treedt niet op als moraalpolitie, als degene die de hypocrisie van Juda verdedigt. Hij laat haar toe in zijn eigen stamboom.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68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is niet waarschijnlijk dat </a:t>
            </a:r>
            <a:r>
              <a:rPr lang="nl-NL" dirty="0" err="1"/>
              <a:t>Rachab</a:t>
            </a:r>
            <a:r>
              <a:rPr lang="nl-NL" dirty="0"/>
              <a:t> een hoer was.</a:t>
            </a:r>
          </a:p>
          <a:p>
            <a:r>
              <a:rPr lang="nl-NL" dirty="0"/>
              <a:t>Waarschijnlijk was </a:t>
            </a:r>
            <a:r>
              <a:rPr lang="nl-NL" dirty="0" err="1"/>
              <a:t>Rachab</a:t>
            </a:r>
            <a:r>
              <a:rPr lang="nl-NL" dirty="0"/>
              <a:t> een herbergierster. Of dat allemaal strikt moreel goed was is de vraag, maar het was waarschijnlijk niet een georganiseerd bordeel.</a:t>
            </a:r>
          </a:p>
          <a:p>
            <a:r>
              <a:rPr lang="nl-NL" dirty="0"/>
              <a:t>(Oude joodse en </a:t>
            </a:r>
            <a:r>
              <a:rPr lang="nl-NL" dirty="0" err="1"/>
              <a:t>vroeg-christelijke</a:t>
            </a:r>
            <a:r>
              <a:rPr lang="nl-NL" dirty="0"/>
              <a:t> bronnen geven dat aan!)</a:t>
            </a:r>
          </a:p>
          <a:p>
            <a:r>
              <a:rPr lang="nl-NL" dirty="0"/>
              <a:t>Later wordt ze algemeen gezien als hoer en is haar herberg dus een bordeel op de muur. Ik denk dat dat niet helemaal correct is.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83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Bileam</a:t>
            </a:r>
            <a:r>
              <a:rPr lang="nl-NL" dirty="0"/>
              <a:t> heeft Israël tot afgoderij gebracht en daarmee heeft het volk een oordeel over zichzelf afgeroepen.</a:t>
            </a:r>
          </a:p>
          <a:p>
            <a:r>
              <a:rPr lang="nl-NL" dirty="0"/>
              <a:t>Zo heeft hij toch zij opdrachtgevers beidend.</a:t>
            </a:r>
          </a:p>
          <a:p>
            <a:endParaRPr lang="nl-NL" dirty="0"/>
          </a:p>
          <a:p>
            <a:r>
              <a:rPr lang="nl-NL" dirty="0"/>
              <a:t>Ruth zweert haar eigen land en afkomst af. ‘Uw God is mijn God … daar wil ik begraven worden’ is heel sterk</a:t>
            </a:r>
          </a:p>
          <a:p>
            <a:r>
              <a:rPr lang="nl-NL" dirty="0"/>
              <a:t>Er is geen reden, behalve onze eigen fantasie, om aan te nemen dat Ruth en Boaz geslachtsgemeenschap hebben gehad op de dorsvloer.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965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 de een of andere manier wil Mattheüs duidelijk maken dat de verbintenis tussen David en Bathséba nooit echt een huwelijk is geweest.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684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kunt ook vanaf de andere kant kijken en dan ligt de schuld bij David.</a:t>
            </a:r>
          </a:p>
          <a:p>
            <a:r>
              <a:rPr lang="nl-NL" dirty="0"/>
              <a:t>Zie ook Psalm 51.</a:t>
            </a:r>
          </a:p>
          <a:p>
            <a:r>
              <a:rPr lang="nl-NL" dirty="0"/>
              <a:t>Het is helemaal de schuld van David!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9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4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371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1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2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03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63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9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2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5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/>
              <a:t>Vier bijzondere vrouwen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Mattheüs 1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98B57-78FB-4DB7-A5C2-EAD74558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God hanteert de regels zoals ze bedoeld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AAC2F3-2F16-4120-B74F-C5302A159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Niet als letterknecht</a:t>
            </a:r>
          </a:p>
          <a:p>
            <a:r>
              <a:rPr lang="nl-NL" dirty="0"/>
              <a:t>Niet als een slapjanus</a:t>
            </a:r>
          </a:p>
          <a:p>
            <a:endParaRPr lang="nl-NL" dirty="0"/>
          </a:p>
          <a:p>
            <a:r>
              <a:rPr lang="nl-NL" dirty="0"/>
              <a:t>Hij kijkt naar het hart</a:t>
            </a:r>
          </a:p>
          <a:p>
            <a:r>
              <a:rPr lang="nl-NL" dirty="0"/>
              <a:t>Hij kijkt naar het verlangen van de persoon</a:t>
            </a:r>
          </a:p>
        </p:txBody>
      </p:sp>
    </p:spTree>
    <p:extLst>
      <p:ext uri="{BB962C8B-B14F-4D97-AF65-F5344CB8AC3E}">
        <p14:creationId xmlns:p14="http://schemas.microsoft.com/office/powerpoint/2010/main" val="313558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3B799-7613-4A34-B174-60388DB90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Wat kunnen we leren?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0C77E4-3150-465F-B5D8-AD181102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God komt in Zijn schepping is er geen overweldigend vertoon van kracht</a:t>
            </a:r>
          </a:p>
          <a:p>
            <a:endParaRPr lang="nl-NL" dirty="0"/>
          </a:p>
          <a:p>
            <a:r>
              <a:rPr lang="nl-NL" dirty="0"/>
              <a:t>In zijn stamboom zijn een paar morele dieptepunten aan te wijzen</a:t>
            </a:r>
          </a:p>
          <a:p>
            <a:pPr lvl="1"/>
            <a:r>
              <a:rPr lang="nl-NL" dirty="0"/>
              <a:t>Manasse!</a:t>
            </a:r>
          </a:p>
          <a:p>
            <a:pPr lvl="1"/>
            <a:endParaRPr lang="nl-NL" dirty="0"/>
          </a:p>
          <a:p>
            <a:r>
              <a:rPr lang="nl-NL" dirty="0"/>
              <a:t>Hij kiest er voor niet een ‘pure’ afstamming van Abraham te zijn</a:t>
            </a:r>
          </a:p>
        </p:txBody>
      </p:sp>
    </p:spTree>
    <p:extLst>
      <p:ext uri="{BB962C8B-B14F-4D97-AF65-F5344CB8AC3E}">
        <p14:creationId xmlns:p14="http://schemas.microsoft.com/office/powerpoint/2010/main" val="120963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3B799-7613-4A34-B174-60388DB90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Wat kunnen we leren?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0C77E4-3150-465F-B5D8-AD181102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Hij heeft zich verbonden aan mij, aan ons</a:t>
            </a:r>
          </a:p>
          <a:p>
            <a:endParaRPr lang="nl-NL" dirty="0"/>
          </a:p>
          <a:p>
            <a:r>
              <a:rPr lang="nl-NL" dirty="0"/>
              <a:t>Aan mensen</a:t>
            </a:r>
          </a:p>
          <a:p>
            <a:pPr lvl="1"/>
            <a:r>
              <a:rPr lang="nl-NL" dirty="0"/>
              <a:t>Die, als Tamar, zich niet laten afschepen,</a:t>
            </a:r>
            <a:br>
              <a:rPr lang="nl-NL" dirty="0"/>
            </a:br>
            <a:r>
              <a:rPr lang="nl-NL" dirty="0"/>
              <a:t>maar onderdeel van zijn volk willen zijn</a:t>
            </a:r>
          </a:p>
          <a:p>
            <a:pPr lvl="1"/>
            <a:r>
              <a:rPr lang="nl-NL" dirty="0"/>
              <a:t>Die, als </a:t>
            </a:r>
            <a:r>
              <a:rPr lang="nl-NL" dirty="0" err="1"/>
              <a:t>Rachab</a:t>
            </a:r>
            <a:r>
              <a:rPr lang="nl-NL" dirty="0"/>
              <a:t>, rekenen op Gods genade</a:t>
            </a:r>
          </a:p>
          <a:p>
            <a:pPr lvl="1"/>
            <a:r>
              <a:rPr lang="nl-NL" dirty="0"/>
              <a:t>Die, als Ruth, alle schepen achter zich verbranden </a:t>
            </a:r>
          </a:p>
          <a:p>
            <a:pPr lvl="1"/>
            <a:r>
              <a:rPr lang="nl-NL" dirty="0"/>
              <a:t>Die, als </a:t>
            </a:r>
            <a:r>
              <a:rPr lang="nl-NL" dirty="0" err="1"/>
              <a:t>Batséba</a:t>
            </a:r>
            <a:r>
              <a:rPr lang="nl-NL" dirty="0"/>
              <a:t>, beseffen dat ze geen recht hebben op de positie waarin ze geplaatst zijn.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12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A9D17E3F-9160-4D16-8F1D-F8FE94E2A5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3DBB853-C277-42C7-80D0-110A8842ED54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63" name="Freeform 11">
              <a:extLst>
                <a:ext uri="{FF2B5EF4-FFF2-40B4-BE49-F238E27FC236}">
                  <a16:creationId xmlns:a16="http://schemas.microsoft.com/office/drawing/2014/main" id="{8D2CA353-4AC3-432A-8704-A618563EECF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2">
              <a:extLst>
                <a:ext uri="{FF2B5EF4-FFF2-40B4-BE49-F238E27FC236}">
                  <a16:creationId xmlns:a16="http://schemas.microsoft.com/office/drawing/2014/main" id="{71685CFF-C2D8-4119-9CDA-5049148537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13">
              <a:extLst>
                <a:ext uri="{FF2B5EF4-FFF2-40B4-BE49-F238E27FC236}">
                  <a16:creationId xmlns:a16="http://schemas.microsoft.com/office/drawing/2014/main" id="{119C20C9-05B5-4384-9F4E-B4B8FA299CD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14">
              <a:extLst>
                <a:ext uri="{FF2B5EF4-FFF2-40B4-BE49-F238E27FC236}">
                  <a16:creationId xmlns:a16="http://schemas.microsoft.com/office/drawing/2014/main" id="{F78ACAA7-E69F-43D4-919F-59DCA6482DF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15">
              <a:extLst>
                <a:ext uri="{FF2B5EF4-FFF2-40B4-BE49-F238E27FC236}">
                  <a16:creationId xmlns:a16="http://schemas.microsoft.com/office/drawing/2014/main" id="{96704AC3-E553-4428-AD42-796DD344AD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16">
              <a:extLst>
                <a:ext uri="{FF2B5EF4-FFF2-40B4-BE49-F238E27FC236}">
                  <a16:creationId xmlns:a16="http://schemas.microsoft.com/office/drawing/2014/main" id="{3144CE2D-2D9E-4E16-92AA-F685E45492E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17">
              <a:extLst>
                <a:ext uri="{FF2B5EF4-FFF2-40B4-BE49-F238E27FC236}">
                  <a16:creationId xmlns:a16="http://schemas.microsoft.com/office/drawing/2014/main" id="{CD4C0C99-C139-4838-92A2-2C05514812E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18">
              <a:extLst>
                <a:ext uri="{FF2B5EF4-FFF2-40B4-BE49-F238E27FC236}">
                  <a16:creationId xmlns:a16="http://schemas.microsoft.com/office/drawing/2014/main" id="{6D356AA9-ECE0-4E40-A277-44AC6EF7650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1" name="Freeform 19">
              <a:extLst>
                <a:ext uri="{FF2B5EF4-FFF2-40B4-BE49-F238E27FC236}">
                  <a16:creationId xmlns:a16="http://schemas.microsoft.com/office/drawing/2014/main" id="{5A9C3CFE-942C-43DB-9652-8B2647552B4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F3DDB2C0-7B2C-4BA5-8ECA-4632746722D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3" name="Freeform 21">
              <a:extLst>
                <a:ext uri="{FF2B5EF4-FFF2-40B4-BE49-F238E27FC236}">
                  <a16:creationId xmlns:a16="http://schemas.microsoft.com/office/drawing/2014/main" id="{CCB346B3-FD72-422B-9688-F54E77399A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4" name="Freeform 22">
              <a:extLst>
                <a:ext uri="{FF2B5EF4-FFF2-40B4-BE49-F238E27FC236}">
                  <a16:creationId xmlns:a16="http://schemas.microsoft.com/office/drawing/2014/main" id="{A5E738B1-537A-48F5-B99B-72BF4EA8B0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5CAAAF8-C872-447C-BCD0-F5CD3016C56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30"/>
            <a:ext cx="176750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77" name="Freeform 27">
              <a:extLst>
                <a:ext uri="{FF2B5EF4-FFF2-40B4-BE49-F238E27FC236}">
                  <a16:creationId xmlns:a16="http://schemas.microsoft.com/office/drawing/2014/main" id="{3CD192F9-4898-4362-B1A2-3DDAA54614A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8" name="Freeform 28">
              <a:extLst>
                <a:ext uri="{FF2B5EF4-FFF2-40B4-BE49-F238E27FC236}">
                  <a16:creationId xmlns:a16="http://schemas.microsoft.com/office/drawing/2014/main" id="{25658BAB-0A60-4CAE-B735-5297A284A9E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9" name="Freeform 29">
              <a:extLst>
                <a:ext uri="{FF2B5EF4-FFF2-40B4-BE49-F238E27FC236}">
                  <a16:creationId xmlns:a16="http://schemas.microsoft.com/office/drawing/2014/main" id="{B176DB7C-2C45-4E08-956B-5D2E339C7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0" name="Freeform 30">
              <a:extLst>
                <a:ext uri="{FF2B5EF4-FFF2-40B4-BE49-F238E27FC236}">
                  <a16:creationId xmlns:a16="http://schemas.microsoft.com/office/drawing/2014/main" id="{671B014E-7E67-4978-A9AB-7C6E2F99FDA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1" name="Freeform 31">
              <a:extLst>
                <a:ext uri="{FF2B5EF4-FFF2-40B4-BE49-F238E27FC236}">
                  <a16:creationId xmlns:a16="http://schemas.microsoft.com/office/drawing/2014/main" id="{193156F8-3B15-4064-8C4B-F21ED4F376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2" name="Freeform 32">
              <a:extLst>
                <a:ext uri="{FF2B5EF4-FFF2-40B4-BE49-F238E27FC236}">
                  <a16:creationId xmlns:a16="http://schemas.microsoft.com/office/drawing/2014/main" id="{96B721A4-876F-43D1-B231-585A55B38F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3" name="Freeform 33">
              <a:extLst>
                <a:ext uri="{FF2B5EF4-FFF2-40B4-BE49-F238E27FC236}">
                  <a16:creationId xmlns:a16="http://schemas.microsoft.com/office/drawing/2014/main" id="{3D9AB238-BB7F-4D15-83B0-BD6CA92CC7F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4" name="Freeform 34">
              <a:extLst>
                <a:ext uri="{FF2B5EF4-FFF2-40B4-BE49-F238E27FC236}">
                  <a16:creationId xmlns:a16="http://schemas.microsoft.com/office/drawing/2014/main" id="{85F91E03-6B79-4561-AADA-9D9EE519498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5" name="Freeform 35">
              <a:extLst>
                <a:ext uri="{FF2B5EF4-FFF2-40B4-BE49-F238E27FC236}">
                  <a16:creationId xmlns:a16="http://schemas.microsoft.com/office/drawing/2014/main" id="{A2B05A7B-02BB-4384-AB3F-6300769C06E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6" name="Freeform 36">
              <a:extLst>
                <a:ext uri="{FF2B5EF4-FFF2-40B4-BE49-F238E27FC236}">
                  <a16:creationId xmlns:a16="http://schemas.microsoft.com/office/drawing/2014/main" id="{10C0CEA7-547A-4AB3-99B0-971B1E98AB9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7" name="Freeform 37">
              <a:extLst>
                <a:ext uri="{FF2B5EF4-FFF2-40B4-BE49-F238E27FC236}">
                  <a16:creationId xmlns:a16="http://schemas.microsoft.com/office/drawing/2014/main" id="{643A7C23-A309-4BDC-AC90-7E150B0A7A4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8" name="Freeform 38">
              <a:extLst>
                <a:ext uri="{FF2B5EF4-FFF2-40B4-BE49-F238E27FC236}">
                  <a16:creationId xmlns:a16="http://schemas.microsoft.com/office/drawing/2014/main" id="{CDFCEA60-6323-4E47-A467-83E3D32C0B9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90" name="Rectangle 89">
            <a:extLst>
              <a:ext uri="{FF2B5EF4-FFF2-40B4-BE49-F238E27FC236}">
                <a16:creationId xmlns:a16="http://schemas.microsoft.com/office/drawing/2014/main" id="{42D62A3B-08B7-4F45-B0BC-A23B2CC9C3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Freeform 11">
            <a:extLst>
              <a:ext uri="{FF2B5EF4-FFF2-40B4-BE49-F238E27FC236}">
                <a16:creationId xmlns:a16="http://schemas.microsoft.com/office/drawing/2014/main" id="{7527CAFC-17AC-48FE-AB33-811D38361F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714375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5ECAA6-3588-4618-B8CC-1D768B9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93" y="624110"/>
            <a:ext cx="6683766" cy="128089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Een afstamming</a:t>
            </a:r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9C2D90EB-F041-4268-8F38-26748F5A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Overzicht van de afstamming van Jezus Christus, zoon van David, zoon van Abraham.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Abraham verwekte Isaak, Isaak verwekte Jakob, Jakob verwekte Juda en zijn broers,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Juda verwekte </a:t>
            </a:r>
            <a:r>
              <a:rPr lang="nl-NL" dirty="0" err="1">
                <a:solidFill>
                  <a:schemeClr val="tx1"/>
                </a:solidFill>
              </a:rPr>
              <a:t>Peres</a:t>
            </a:r>
            <a:r>
              <a:rPr lang="nl-NL" dirty="0">
                <a:solidFill>
                  <a:schemeClr val="tx1"/>
                </a:solidFill>
              </a:rPr>
              <a:t> en </a:t>
            </a:r>
            <a:r>
              <a:rPr lang="nl-NL" dirty="0" err="1">
                <a:solidFill>
                  <a:schemeClr val="tx1"/>
                </a:solidFill>
              </a:rPr>
              <a:t>Zerach</a:t>
            </a:r>
            <a:r>
              <a:rPr lang="nl-NL" dirty="0">
                <a:solidFill>
                  <a:schemeClr val="tx1"/>
                </a:solidFill>
              </a:rPr>
              <a:t> bij Tamar, </a:t>
            </a:r>
            <a:r>
              <a:rPr lang="nl-NL" dirty="0" err="1">
                <a:solidFill>
                  <a:schemeClr val="tx1"/>
                </a:solidFill>
              </a:rPr>
              <a:t>Peres</a:t>
            </a:r>
            <a:r>
              <a:rPr lang="nl-NL" dirty="0">
                <a:solidFill>
                  <a:schemeClr val="tx1"/>
                </a:solidFill>
              </a:rPr>
              <a:t> verwekte </a:t>
            </a:r>
            <a:r>
              <a:rPr lang="nl-NL" dirty="0" err="1">
                <a:solidFill>
                  <a:schemeClr val="tx1"/>
                </a:solidFill>
              </a:rPr>
              <a:t>Chesron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Chesron</a:t>
            </a:r>
            <a:r>
              <a:rPr lang="nl-NL" dirty="0">
                <a:solidFill>
                  <a:schemeClr val="tx1"/>
                </a:solidFill>
              </a:rPr>
              <a:t> verwekte Aram,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Aram verwekte </a:t>
            </a:r>
            <a:r>
              <a:rPr lang="nl-NL" dirty="0" err="1">
                <a:solidFill>
                  <a:schemeClr val="tx1"/>
                </a:solidFill>
              </a:rPr>
              <a:t>Amminadab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Amminadab</a:t>
            </a:r>
            <a:r>
              <a:rPr lang="nl-NL" dirty="0">
                <a:solidFill>
                  <a:schemeClr val="tx1"/>
                </a:solidFill>
              </a:rPr>
              <a:t> verwekte </a:t>
            </a:r>
            <a:r>
              <a:rPr lang="nl-NL" dirty="0" err="1">
                <a:solidFill>
                  <a:schemeClr val="tx1"/>
                </a:solidFill>
              </a:rPr>
              <a:t>Nachson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Nachson</a:t>
            </a:r>
            <a:r>
              <a:rPr lang="nl-NL" dirty="0">
                <a:solidFill>
                  <a:schemeClr val="tx1"/>
                </a:solidFill>
              </a:rPr>
              <a:t> verwekte </a:t>
            </a:r>
            <a:r>
              <a:rPr lang="nl-NL" dirty="0" err="1">
                <a:solidFill>
                  <a:schemeClr val="tx1"/>
                </a:solidFill>
              </a:rPr>
              <a:t>Salmon</a:t>
            </a:r>
            <a:r>
              <a:rPr lang="nl-NL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nl-NL" dirty="0" err="1">
                <a:solidFill>
                  <a:schemeClr val="tx1"/>
                </a:solidFill>
              </a:rPr>
              <a:t>Salmon</a:t>
            </a:r>
            <a:r>
              <a:rPr lang="nl-NL" dirty="0">
                <a:solidFill>
                  <a:schemeClr val="tx1"/>
                </a:solidFill>
              </a:rPr>
              <a:t> verwekte Boaz bij </a:t>
            </a:r>
            <a:r>
              <a:rPr lang="nl-NL" dirty="0" err="1">
                <a:solidFill>
                  <a:schemeClr val="tx1"/>
                </a:solidFill>
              </a:rPr>
              <a:t>Rachab</a:t>
            </a:r>
            <a:r>
              <a:rPr lang="nl-NL" dirty="0">
                <a:solidFill>
                  <a:schemeClr val="tx1"/>
                </a:solidFill>
              </a:rPr>
              <a:t>, Boaz verwekte </a:t>
            </a:r>
            <a:r>
              <a:rPr lang="nl-NL" dirty="0" err="1">
                <a:solidFill>
                  <a:schemeClr val="tx1"/>
                </a:solidFill>
              </a:rPr>
              <a:t>Obed</a:t>
            </a:r>
            <a:r>
              <a:rPr lang="nl-NL" dirty="0">
                <a:solidFill>
                  <a:schemeClr val="tx1"/>
                </a:solidFill>
              </a:rPr>
              <a:t> bij Ruth, </a:t>
            </a:r>
            <a:r>
              <a:rPr lang="nl-NL" dirty="0" err="1">
                <a:solidFill>
                  <a:schemeClr val="tx1"/>
                </a:solidFill>
              </a:rPr>
              <a:t>Obed</a:t>
            </a:r>
            <a:r>
              <a:rPr lang="nl-NL" dirty="0">
                <a:solidFill>
                  <a:schemeClr val="tx1"/>
                </a:solidFill>
              </a:rPr>
              <a:t> verwekte </a:t>
            </a:r>
            <a:r>
              <a:rPr lang="nl-NL" dirty="0" err="1">
                <a:solidFill>
                  <a:schemeClr val="tx1"/>
                </a:solidFill>
              </a:rPr>
              <a:t>Isaï</a:t>
            </a:r>
            <a:r>
              <a:rPr lang="nl-NL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nl-NL" dirty="0" err="1">
                <a:solidFill>
                  <a:schemeClr val="tx1"/>
                </a:solidFill>
              </a:rPr>
              <a:t>Isaï</a:t>
            </a:r>
            <a:r>
              <a:rPr lang="nl-NL" dirty="0">
                <a:solidFill>
                  <a:schemeClr val="tx1"/>
                </a:solidFill>
              </a:rPr>
              <a:t> verwekte David, de koning. 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David verwekte Salomo bij de vrouw van </a:t>
            </a:r>
            <a:r>
              <a:rPr lang="nl-NL" dirty="0" err="1">
                <a:solidFill>
                  <a:schemeClr val="tx1"/>
                </a:solidFill>
              </a:rPr>
              <a:t>Uria</a:t>
            </a:r>
            <a:r>
              <a:rPr lang="nl-NL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4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ECAA6-3588-4618-B8CC-1D768B9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93" y="624110"/>
            <a:ext cx="6683766" cy="128089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Een afstamming</a:t>
            </a:r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9C2D90EB-F041-4268-8F38-26748F5A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Overzicht van de afstamming van Jezus Christus, zoon van David, zoon van Abraham.</a:t>
            </a:r>
          </a:p>
          <a:p>
            <a:pPr marL="0" indent="0">
              <a:buNone/>
            </a:pPr>
            <a:r>
              <a:rPr lang="nl-NL" dirty="0"/>
              <a:t>Abraham verwekte Isaak, Isaak verwekte Jakob, Jakob verwekte Juda en zijn broers,</a:t>
            </a:r>
          </a:p>
          <a:p>
            <a:pPr marL="0" indent="0">
              <a:buNone/>
            </a:pPr>
            <a:r>
              <a:rPr lang="nl-NL" dirty="0"/>
              <a:t>Juda verwekte </a:t>
            </a:r>
            <a:r>
              <a:rPr lang="nl-NL" dirty="0" err="1"/>
              <a:t>Peres</a:t>
            </a:r>
            <a:r>
              <a:rPr lang="nl-NL" dirty="0"/>
              <a:t> en </a:t>
            </a:r>
            <a:r>
              <a:rPr lang="nl-NL" dirty="0" err="1"/>
              <a:t>Zerach</a:t>
            </a:r>
            <a:r>
              <a:rPr lang="nl-NL" dirty="0"/>
              <a:t> bij </a:t>
            </a:r>
            <a:r>
              <a:rPr lang="nl-NL" dirty="0">
                <a:solidFill>
                  <a:srgbClr val="FFFF00"/>
                </a:solidFill>
              </a:rPr>
              <a:t>Tamar</a:t>
            </a:r>
            <a:r>
              <a:rPr lang="nl-NL" dirty="0"/>
              <a:t>, </a:t>
            </a:r>
            <a:r>
              <a:rPr lang="nl-NL" dirty="0" err="1"/>
              <a:t>Peres</a:t>
            </a:r>
            <a:r>
              <a:rPr lang="nl-NL" dirty="0"/>
              <a:t> verwekte </a:t>
            </a:r>
            <a:r>
              <a:rPr lang="nl-NL" dirty="0" err="1"/>
              <a:t>Chesron</a:t>
            </a:r>
            <a:r>
              <a:rPr lang="nl-NL" dirty="0"/>
              <a:t>, </a:t>
            </a:r>
            <a:r>
              <a:rPr lang="nl-NL" dirty="0" err="1"/>
              <a:t>Chesron</a:t>
            </a:r>
            <a:r>
              <a:rPr lang="nl-NL" dirty="0"/>
              <a:t> verwekte Aram,</a:t>
            </a:r>
          </a:p>
          <a:p>
            <a:pPr marL="0" indent="0">
              <a:buNone/>
            </a:pPr>
            <a:r>
              <a:rPr lang="nl-NL" dirty="0"/>
              <a:t>Aram verwekte </a:t>
            </a:r>
            <a:r>
              <a:rPr lang="nl-NL" dirty="0" err="1"/>
              <a:t>Amminadab</a:t>
            </a:r>
            <a:r>
              <a:rPr lang="nl-NL" dirty="0"/>
              <a:t>, </a:t>
            </a:r>
            <a:r>
              <a:rPr lang="nl-NL" dirty="0" err="1"/>
              <a:t>Amminadab</a:t>
            </a:r>
            <a:r>
              <a:rPr lang="nl-NL" dirty="0"/>
              <a:t> verwekte </a:t>
            </a:r>
            <a:r>
              <a:rPr lang="nl-NL" dirty="0" err="1"/>
              <a:t>Nachson</a:t>
            </a:r>
            <a:r>
              <a:rPr lang="nl-NL" dirty="0"/>
              <a:t>, </a:t>
            </a:r>
            <a:r>
              <a:rPr lang="nl-NL" dirty="0" err="1"/>
              <a:t>Nachson</a:t>
            </a:r>
            <a:r>
              <a:rPr lang="nl-NL" dirty="0"/>
              <a:t> verwekte </a:t>
            </a:r>
            <a:r>
              <a:rPr lang="nl-NL" dirty="0" err="1"/>
              <a:t>Salmon</a:t>
            </a:r>
            <a:r>
              <a:rPr lang="nl-NL" dirty="0"/>
              <a:t>,</a:t>
            </a:r>
          </a:p>
          <a:p>
            <a:pPr marL="0" indent="0">
              <a:buNone/>
            </a:pPr>
            <a:r>
              <a:rPr lang="nl-NL" dirty="0" err="1"/>
              <a:t>Salmon</a:t>
            </a:r>
            <a:r>
              <a:rPr lang="nl-NL" dirty="0"/>
              <a:t> verwekte Boaz bij </a:t>
            </a:r>
            <a:r>
              <a:rPr lang="nl-NL" dirty="0" err="1">
                <a:solidFill>
                  <a:srgbClr val="FFFF00"/>
                </a:solidFill>
              </a:rPr>
              <a:t>Rachab</a:t>
            </a:r>
            <a:r>
              <a:rPr lang="nl-NL" dirty="0"/>
              <a:t>, Boaz verwekte </a:t>
            </a:r>
            <a:r>
              <a:rPr lang="nl-NL" dirty="0" err="1"/>
              <a:t>Obed</a:t>
            </a:r>
            <a:r>
              <a:rPr lang="nl-NL" dirty="0"/>
              <a:t> bij </a:t>
            </a:r>
            <a:r>
              <a:rPr lang="nl-NL" dirty="0">
                <a:solidFill>
                  <a:srgbClr val="FFFF00"/>
                </a:solidFill>
              </a:rPr>
              <a:t>Ruth</a:t>
            </a:r>
            <a:r>
              <a:rPr lang="nl-NL" dirty="0"/>
              <a:t>, </a:t>
            </a:r>
            <a:r>
              <a:rPr lang="nl-NL" dirty="0" err="1"/>
              <a:t>Obed</a:t>
            </a:r>
            <a:r>
              <a:rPr lang="nl-NL" dirty="0"/>
              <a:t> verwekte </a:t>
            </a:r>
            <a:r>
              <a:rPr lang="nl-NL" dirty="0" err="1"/>
              <a:t>Isaï</a:t>
            </a:r>
            <a:r>
              <a:rPr lang="nl-NL" dirty="0"/>
              <a:t>,</a:t>
            </a:r>
          </a:p>
          <a:p>
            <a:pPr marL="0" indent="0">
              <a:buNone/>
            </a:pPr>
            <a:r>
              <a:rPr lang="nl-NL" dirty="0" err="1"/>
              <a:t>Isaï</a:t>
            </a:r>
            <a:r>
              <a:rPr lang="nl-NL" dirty="0"/>
              <a:t> verwekte David, de koning. </a:t>
            </a:r>
          </a:p>
          <a:p>
            <a:pPr marL="0" indent="0">
              <a:buNone/>
            </a:pPr>
            <a:r>
              <a:rPr lang="nl-NL" dirty="0"/>
              <a:t>David verwekte Salomo bij </a:t>
            </a:r>
            <a:r>
              <a:rPr lang="nl-NL" dirty="0">
                <a:solidFill>
                  <a:srgbClr val="FFFF00"/>
                </a:solidFill>
              </a:rPr>
              <a:t>de vrouw van </a:t>
            </a:r>
            <a:r>
              <a:rPr lang="nl-NL" dirty="0" err="1">
                <a:solidFill>
                  <a:srgbClr val="FFFF00"/>
                </a:solidFill>
              </a:rPr>
              <a:t>Uria</a:t>
            </a:r>
            <a:r>
              <a:rPr lang="nl-NL" dirty="0"/>
              <a:t>,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170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7B3E34F-FF9F-4DF0-8C25-A6A60F8AD7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C76790-A558-4E69-8C18-11603E04AD8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43">
            <a:extLst>
              <a:ext uri="{FF2B5EF4-FFF2-40B4-BE49-F238E27FC236}">
                <a16:creationId xmlns:a16="http://schemas.microsoft.com/office/drawing/2014/main" id="{D36306DC-1748-4A88-8EEC-84359BCAC7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37160" y="6061223"/>
            <a:ext cx="641367" cy="506277"/>
          </a:xfrm>
          <a:custGeom>
            <a:avLst/>
            <a:gdLst>
              <a:gd name="connsiteX0" fmla="*/ 0 w 855156"/>
              <a:gd name="connsiteY0" fmla="*/ 506277 h 506277"/>
              <a:gd name="connsiteX1" fmla="*/ 509169 w 855156"/>
              <a:gd name="connsiteY1" fmla="*/ 505572 h 506277"/>
              <a:gd name="connsiteX2" fmla="*/ 599864 w 855156"/>
              <a:gd name="connsiteY2" fmla="*/ 505572 h 506277"/>
              <a:gd name="connsiteX3" fmla="*/ 614121 w 855156"/>
              <a:gd name="connsiteY3" fmla="*/ 500804 h 506277"/>
              <a:gd name="connsiteX4" fmla="*/ 619102 w 855156"/>
              <a:gd name="connsiteY4" fmla="*/ 496035 h 506277"/>
              <a:gd name="connsiteX5" fmla="*/ 848071 w 855156"/>
              <a:gd name="connsiteY5" fmla="*/ 267092 h 506277"/>
              <a:gd name="connsiteX6" fmla="*/ 848071 w 855156"/>
              <a:gd name="connsiteY6" fmla="*/ 238480 h 506277"/>
              <a:gd name="connsiteX7" fmla="*/ 619102 w 855156"/>
              <a:gd name="connsiteY7" fmla="*/ 9537 h 506277"/>
              <a:gd name="connsiteX8" fmla="*/ 614121 w 855156"/>
              <a:gd name="connsiteY8" fmla="*/ 4769 h 506277"/>
              <a:gd name="connsiteX9" fmla="*/ 599864 w 855156"/>
              <a:gd name="connsiteY9" fmla="*/ 0 h 506277"/>
              <a:gd name="connsiteX10" fmla="*/ 509169 w 855156"/>
              <a:gd name="connsiteY10" fmla="*/ 0 h 506277"/>
              <a:gd name="connsiteX11" fmla="*/ 0 w 855156"/>
              <a:gd name="connsiteY11" fmla="*/ 144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5156" h="506277">
                <a:moveTo>
                  <a:pt x="0" y="506277"/>
                </a:moveTo>
                <a:lnTo>
                  <a:pt x="509169" y="505572"/>
                </a:lnTo>
                <a:lnTo>
                  <a:pt x="599864" y="505572"/>
                </a:lnTo>
                <a:cubicBezTo>
                  <a:pt x="604673" y="505572"/>
                  <a:pt x="609483" y="500804"/>
                  <a:pt x="614121" y="500804"/>
                </a:cubicBezTo>
                <a:cubicBezTo>
                  <a:pt x="614121" y="496035"/>
                  <a:pt x="619102" y="496035"/>
                  <a:pt x="619102" y="496035"/>
                </a:cubicBezTo>
                <a:lnTo>
                  <a:pt x="848071" y="267092"/>
                </a:lnTo>
                <a:cubicBezTo>
                  <a:pt x="857518" y="257555"/>
                  <a:pt x="857518" y="248018"/>
                  <a:pt x="848071" y="238480"/>
                </a:cubicBezTo>
                <a:lnTo>
                  <a:pt x="619102" y="9537"/>
                </a:lnTo>
                <a:cubicBezTo>
                  <a:pt x="617556" y="7914"/>
                  <a:pt x="615667" y="6392"/>
                  <a:pt x="614121" y="4769"/>
                </a:cubicBezTo>
                <a:cubicBezTo>
                  <a:pt x="609483" y="0"/>
                  <a:pt x="604673" y="0"/>
                  <a:pt x="599864" y="0"/>
                </a:cubicBezTo>
                <a:lnTo>
                  <a:pt x="509169" y="0"/>
                </a:lnTo>
                <a:lnTo>
                  <a:pt x="0" y="14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10" name="Tijdelijke aanduiding voor inhoud 6" descr="Afbeelding met tekst&#10;&#10;Beschrijving is gegenereerd met zeer hoge betrouwbaarheid">
            <a:extLst>
              <a:ext uri="{FF2B5EF4-FFF2-40B4-BE49-F238E27FC236}">
                <a16:creationId xmlns:a16="http://schemas.microsoft.com/office/drawing/2014/main" id="{BAEB50B4-B614-4790-B2CA-05AF5DF23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254" y="645106"/>
            <a:ext cx="3966085" cy="524774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82FC21-C775-4B01-A89A-3694AA529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3841989" cy="1259894"/>
          </a:xfrm>
        </p:spPr>
        <p:txBody>
          <a:bodyPr>
            <a:normAutofit/>
          </a:bodyPr>
          <a:lstStyle/>
          <a:p>
            <a:r>
              <a:rPr lang="nl-NL" dirty="0"/>
              <a:t>Stamboom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5608997-5ED3-4F7E-9846-FCB7EE5EC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3841989" cy="3759253"/>
          </a:xfrm>
        </p:spPr>
        <p:txBody>
          <a:bodyPr>
            <a:normAutofit fontScale="92500"/>
          </a:bodyPr>
          <a:lstStyle/>
          <a:p>
            <a:r>
              <a:rPr lang="en-US" dirty="0"/>
              <a:t>God </a:t>
            </a:r>
            <a:r>
              <a:rPr lang="en-US" dirty="0" err="1"/>
              <a:t>verbindt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met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uitgesloten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van de </a:t>
            </a:r>
            <a:r>
              <a:rPr lang="en-US" dirty="0" err="1"/>
              <a:t>gemeenschap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 het hart </a:t>
            </a:r>
            <a:r>
              <a:rPr lang="en-US" dirty="0" err="1"/>
              <a:t>aan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Heb. 2:11 </a:t>
            </a:r>
            <a:r>
              <a:rPr lang="nl-NL" dirty="0">
                <a:solidFill>
                  <a:srgbClr val="FFFF00"/>
                </a:solidFill>
              </a:rPr>
              <a:t>Hij die heiligt en zij die geheiligd worden hebben een en dezelfde oorsprong, en daarom schaamt hij zich er niet voor hen zijn broeders en zusters te noemen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9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5" descr="Afbeelding met persoon, buiten&#10;&#10;Beschrijving is gegenereerd met zeer hoge betrouwbaarheid">
            <a:extLst>
              <a:ext uri="{FF2B5EF4-FFF2-40B4-BE49-F238E27FC236}">
                <a16:creationId xmlns:a16="http://schemas.microsoft.com/office/drawing/2014/main" id="{4F86FC15-F061-4321-B6AC-8676B44016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64" t="-16638" r="19251" b="-2813"/>
          <a:stretch/>
        </p:blipFill>
        <p:spPr>
          <a:xfrm>
            <a:off x="3464657" y="4748"/>
            <a:ext cx="5679343" cy="68485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A79EE69-FBED-4D09-A69F-179611474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Tamar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F4FCED-4178-4208-B9DB-94E125F1E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1500" dirty="0"/>
              <a:t>De </a:t>
            </a:r>
            <a:r>
              <a:rPr lang="nl-NL" sz="1500" dirty="0" err="1"/>
              <a:t>kanaänitische</a:t>
            </a:r>
            <a:r>
              <a:rPr lang="nl-NL" sz="1500" dirty="0"/>
              <a:t> vrouw van Er, de zoon van Juda</a:t>
            </a:r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r>
              <a:rPr lang="nl-NL" sz="1500" dirty="0"/>
              <a:t>Zij wordt de vrouw van haar schoonvader die daarmee haar man wordt</a:t>
            </a:r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r>
              <a:rPr lang="nl-NL" sz="1500" dirty="0"/>
              <a:t>Het is een keerpunt in het leven van Juda</a:t>
            </a:r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r>
              <a:rPr lang="nl-NL" sz="1500" dirty="0"/>
              <a:t>Zij krijgt een plek in de stamboom van Christus</a:t>
            </a:r>
          </a:p>
        </p:txBody>
      </p:sp>
    </p:spTree>
    <p:extLst>
      <p:ext uri="{BB962C8B-B14F-4D97-AF65-F5344CB8AC3E}">
        <p14:creationId xmlns:p14="http://schemas.microsoft.com/office/powerpoint/2010/main" val="304568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4" descr="Afbeelding met bed, persoon, hek, binnen&#10;&#10;Beschrijving is gegenereerd met hoge betrouwbaarheid">
            <a:extLst>
              <a:ext uri="{FF2B5EF4-FFF2-40B4-BE49-F238E27FC236}">
                <a16:creationId xmlns:a16="http://schemas.microsoft.com/office/drawing/2014/main" id="{EF1216B8-215C-4287-9C92-A314A8750B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55" r="4548" b="-2"/>
          <a:stretch/>
        </p:blipFill>
        <p:spPr>
          <a:xfrm>
            <a:off x="3464657" y="4748"/>
            <a:ext cx="5679343" cy="68485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E38260-A72D-4B61-9FC8-4316F2BD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 err="1"/>
              <a:t>Rachab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95E614-9B5A-4AFB-A91F-A4225B64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r>
              <a:rPr lang="nl-NL" sz="1700" dirty="0"/>
              <a:t>Hoorde bij een volk dat volkomen moest worden uitgeroeid</a:t>
            </a:r>
          </a:p>
          <a:p>
            <a:r>
              <a:rPr lang="nl-NL" sz="1700" dirty="0"/>
              <a:t>Wordt gespaard omdat ze de verspieders verbergt</a:t>
            </a:r>
          </a:p>
          <a:p>
            <a:r>
              <a:rPr lang="nl-NL" sz="1700" dirty="0"/>
              <a:t>Een herbergierster.</a:t>
            </a:r>
            <a:br>
              <a:rPr lang="nl-NL" sz="1700" dirty="0"/>
            </a:br>
            <a:r>
              <a:rPr lang="nl-NL" sz="1700" dirty="0"/>
              <a:t>Of toch een bordeel!</a:t>
            </a:r>
          </a:p>
          <a:p>
            <a:r>
              <a:rPr lang="nl-NL" sz="1700" dirty="0"/>
              <a:t>Toch opgenomen in de voorvaderen van Christus</a:t>
            </a:r>
          </a:p>
        </p:txBody>
      </p:sp>
    </p:spTree>
    <p:extLst>
      <p:ext uri="{BB962C8B-B14F-4D97-AF65-F5344CB8AC3E}">
        <p14:creationId xmlns:p14="http://schemas.microsoft.com/office/powerpoint/2010/main" val="309253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4" descr="Afbeelding met buiten, boom, lucht, grond&#10;&#10;Beschrijving is gegenereerd met zeer hoge betrouwbaarheid">
            <a:extLst>
              <a:ext uri="{FF2B5EF4-FFF2-40B4-BE49-F238E27FC236}">
                <a16:creationId xmlns:a16="http://schemas.microsoft.com/office/drawing/2014/main" id="{86029559-52A5-4586-82F0-E34BBC7083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02" r="32921"/>
          <a:stretch/>
        </p:blipFill>
        <p:spPr>
          <a:xfrm>
            <a:off x="3464657" y="4748"/>
            <a:ext cx="5679343" cy="68485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33F7D3D-3030-46B3-B1A6-6A931E3C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Ruth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4A36EB-534D-409D-B4A9-009990F70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dirty="0"/>
              <a:t>Een streng verbod vanwege de valstrik van </a:t>
            </a:r>
            <a:r>
              <a:rPr lang="nl-NL" dirty="0" err="1"/>
              <a:t>Bileam</a:t>
            </a:r>
            <a:endParaRPr lang="nl-NL" dirty="0"/>
          </a:p>
          <a:p>
            <a:pPr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Zij kiest voor de God van Israël</a:t>
            </a:r>
          </a:p>
          <a:p>
            <a:pPr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De grootmoeder van David</a:t>
            </a:r>
          </a:p>
        </p:txBody>
      </p:sp>
    </p:spTree>
    <p:extLst>
      <p:ext uri="{BB962C8B-B14F-4D97-AF65-F5344CB8AC3E}">
        <p14:creationId xmlns:p14="http://schemas.microsoft.com/office/powerpoint/2010/main" val="11317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4" descr="Afbeelding met persoon&#10;&#10;Beschrijving is gegenereerd met zeer hoge betrouwbaarheid">
            <a:extLst>
              <a:ext uri="{FF2B5EF4-FFF2-40B4-BE49-F238E27FC236}">
                <a16:creationId xmlns:a16="http://schemas.microsoft.com/office/drawing/2014/main" id="{974B33EF-CF24-4DDE-9137-8A3A81727F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30" r="2" b="2"/>
          <a:stretch/>
        </p:blipFill>
        <p:spPr>
          <a:xfrm>
            <a:off x="3464657" y="4748"/>
            <a:ext cx="5679343" cy="68485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0179E83-7A28-4D24-AE17-863AB21B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De vrouw van </a:t>
            </a:r>
            <a:r>
              <a:rPr lang="nl-NL" dirty="0" err="1"/>
              <a:t>Uria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C39858-0D88-4EC2-BC0E-FC6646737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 fontScale="92500" lnSpcReduction="10000"/>
          </a:bodyPr>
          <a:lstStyle/>
          <a:p>
            <a:r>
              <a:rPr lang="nl-NL" dirty="0" err="1"/>
              <a:t>Batséba</a:t>
            </a:r>
            <a:r>
              <a:rPr lang="nl-NL" dirty="0"/>
              <a:t>, een </a:t>
            </a:r>
            <a:r>
              <a:rPr lang="nl-NL" dirty="0" err="1"/>
              <a:t>Hethitische</a:t>
            </a:r>
            <a:endParaRPr lang="nl-NL" dirty="0"/>
          </a:p>
          <a:p>
            <a:endParaRPr lang="nl-NL" dirty="0"/>
          </a:p>
          <a:p>
            <a:r>
              <a:rPr lang="nl-NL" dirty="0"/>
              <a:t>Een volkomen onwettige relatie</a:t>
            </a:r>
          </a:p>
          <a:p>
            <a:endParaRPr lang="nl-NL" dirty="0"/>
          </a:p>
          <a:p>
            <a:r>
              <a:rPr lang="nl-NL" dirty="0"/>
              <a:t>Trouwt met de moordenaar van haar man</a:t>
            </a:r>
          </a:p>
          <a:p>
            <a:endParaRPr lang="nl-NL" dirty="0"/>
          </a:p>
          <a:p>
            <a:r>
              <a:rPr lang="nl-NL" dirty="0"/>
              <a:t>De moeder van de Vredevorst</a:t>
            </a:r>
          </a:p>
        </p:txBody>
      </p:sp>
    </p:spTree>
    <p:extLst>
      <p:ext uri="{BB962C8B-B14F-4D97-AF65-F5344CB8AC3E}">
        <p14:creationId xmlns:p14="http://schemas.microsoft.com/office/powerpoint/2010/main" val="9323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Tijdelijke aanduiding voor inhoud 4" descr="Afbeelding met gebouw, buiten, voedsel&#10;&#10;Beschrijving is gegenereerd met hoge betrouwbaarheid">
            <a:extLst>
              <a:ext uri="{FF2B5EF4-FFF2-40B4-BE49-F238E27FC236}">
                <a16:creationId xmlns:a16="http://schemas.microsoft.com/office/drawing/2014/main" id="{499F43E0-6CDF-489D-8E70-2705C8DB7C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10" r="20546" b="1"/>
          <a:stretch/>
        </p:blipFill>
        <p:spPr>
          <a:xfrm>
            <a:off x="3464657" y="4748"/>
            <a:ext cx="5679343" cy="68485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0179E83-7A28-4D24-AE17-863AB21B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645106"/>
            <a:ext cx="2737709" cy="1259894"/>
          </a:xfrm>
        </p:spPr>
        <p:txBody>
          <a:bodyPr>
            <a:normAutofit/>
          </a:bodyPr>
          <a:lstStyle/>
          <a:p>
            <a:r>
              <a:rPr lang="nl-NL" dirty="0"/>
              <a:t>De vrouw van </a:t>
            </a:r>
            <a:r>
              <a:rPr lang="nl-NL" dirty="0" err="1"/>
              <a:t>Uria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C39858-0D88-4EC2-BC0E-FC6646737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 fontScale="92500" lnSpcReduction="10000"/>
          </a:bodyPr>
          <a:lstStyle/>
          <a:p>
            <a:r>
              <a:rPr lang="nl-NL" dirty="0" err="1"/>
              <a:t>Batséba</a:t>
            </a:r>
            <a:r>
              <a:rPr lang="nl-NL" dirty="0"/>
              <a:t>, een </a:t>
            </a:r>
            <a:r>
              <a:rPr lang="nl-NL" dirty="0" err="1"/>
              <a:t>Hethitische</a:t>
            </a:r>
            <a:endParaRPr lang="nl-NL" dirty="0"/>
          </a:p>
          <a:p>
            <a:endParaRPr lang="nl-NL" dirty="0"/>
          </a:p>
          <a:p>
            <a:r>
              <a:rPr lang="nl-NL" dirty="0"/>
              <a:t>Een volkomen onwettige relatie</a:t>
            </a:r>
          </a:p>
          <a:p>
            <a:endParaRPr lang="nl-NL" dirty="0"/>
          </a:p>
          <a:p>
            <a:r>
              <a:rPr lang="nl-NL" dirty="0"/>
              <a:t>Trouwt met de moordenaar van haar man</a:t>
            </a:r>
          </a:p>
          <a:p>
            <a:endParaRPr lang="nl-NL" dirty="0"/>
          </a:p>
          <a:p>
            <a:r>
              <a:rPr lang="nl-NL" dirty="0"/>
              <a:t>De moeder van de Vredevorst</a:t>
            </a:r>
          </a:p>
        </p:txBody>
      </p:sp>
    </p:spTree>
    <p:extLst>
      <p:ext uri="{BB962C8B-B14F-4D97-AF65-F5344CB8AC3E}">
        <p14:creationId xmlns:p14="http://schemas.microsoft.com/office/powerpoint/2010/main" val="2608457517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1834</TotalTime>
  <Words>921</Words>
  <Application>Microsoft Office PowerPoint</Application>
  <PresentationFormat>Diavoorstelling (4:3)</PresentationFormat>
  <Paragraphs>115</Paragraphs>
  <Slides>12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Sliert</vt:lpstr>
      <vt:lpstr>Vier bijzondere vrouwen</vt:lpstr>
      <vt:lpstr>Een afstamming</vt:lpstr>
      <vt:lpstr>Een afstamming</vt:lpstr>
      <vt:lpstr>Stamboom</vt:lpstr>
      <vt:lpstr>Tamar</vt:lpstr>
      <vt:lpstr>Rachab</vt:lpstr>
      <vt:lpstr>Ruth</vt:lpstr>
      <vt:lpstr>De vrouw van Uria</vt:lpstr>
      <vt:lpstr>De vrouw van Uria</vt:lpstr>
      <vt:lpstr>God hanteert de regels zoals ze bedoeld zijn</vt:lpstr>
      <vt:lpstr>Wat kunnen we leren?</vt:lpstr>
      <vt:lpstr>Wat kunnen we leren?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Eenvoudig geestelijk leven</dc:title>
  <dc:creator>Tonny Lievers</dc:creator>
  <cp:lastModifiedBy>Lievers, A. (ENS-BMO-IT-RB)</cp:lastModifiedBy>
  <cp:revision>94</cp:revision>
  <cp:lastPrinted>2017-11-04T15:05:32Z</cp:lastPrinted>
  <dcterms:created xsi:type="dcterms:W3CDTF">2017-10-07T16:59:27Z</dcterms:created>
  <dcterms:modified xsi:type="dcterms:W3CDTF">2018-05-12T12:11:09Z</dcterms:modified>
</cp:coreProperties>
</file>